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46"/>
  </p:notesMasterIdLst>
  <p:sldIdLst>
    <p:sldId id="256" r:id="rId2"/>
    <p:sldId id="257" r:id="rId3"/>
    <p:sldId id="262" r:id="rId4"/>
    <p:sldId id="263" r:id="rId5"/>
    <p:sldId id="264" r:id="rId6"/>
    <p:sldId id="266" r:id="rId7"/>
    <p:sldId id="268" r:id="rId8"/>
    <p:sldId id="269" r:id="rId9"/>
    <p:sldId id="270" r:id="rId10"/>
    <p:sldId id="272" r:id="rId11"/>
    <p:sldId id="273" r:id="rId12"/>
    <p:sldId id="274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305" r:id="rId27"/>
    <p:sldId id="290" r:id="rId28"/>
    <p:sldId id="307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  <p:sldId id="304" r:id="rId38"/>
    <p:sldId id="308" r:id="rId39"/>
    <p:sldId id="299" r:id="rId40"/>
    <p:sldId id="300" r:id="rId41"/>
    <p:sldId id="301" r:id="rId42"/>
    <p:sldId id="306" r:id="rId43"/>
    <p:sldId id="302" r:id="rId44"/>
    <p:sldId id="303" r:id="rId45"/>
  </p:sldIdLst>
  <p:sldSz cx="12192000" cy="6858000"/>
  <p:notesSz cx="6858000" cy="9144000"/>
  <p:embeddedFontLs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alibri Light" panose="020F0302020204030204" pitchFamily="34" charset="0"/>
      <p:regular r:id="rId51"/>
      <p:italic r:id="rId52"/>
    </p:embeddedFont>
    <p:embeddedFont>
      <p:font typeface="Roboto" panose="02000000000000000000" pitchFamily="2" charset="0"/>
      <p:regular r:id="rId53"/>
      <p:bold r:id="rId54"/>
      <p:italic r:id="rId55"/>
      <p:boldItalic r:id="rId56"/>
    </p:embeddedFont>
    <p:embeddedFont>
      <p:font typeface="Roboto Slab" panose="020B0604020202020204" charset="0"/>
      <p:regular r:id="rId57"/>
      <p:bold r:id="rId58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39004B-9025-4134-980C-2776F01560DB}">
  <a:tblStyle styleId="{3A39004B-9025-4134-980C-2776F01560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B9EFA35-8E2C-4024-A639-D8BE7C18757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432" y="-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e.iitb.ac.in/~mythili/os/anno_slides/lecture1.pdf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e.iitb.ac.in/~mythili/os/anno_slides/lecture1.pdf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e.iitb.ac.in/~mythili/os/anno_slides/lecture1.pdf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8358aba0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8358aba0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78358aba08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78358aba08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fc7111bf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02fc7111bf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02fc7111bf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02fc7111bf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2fc7111bf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02fc7111bf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02fc7111bf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02fc7111bf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4435f2ba97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4435f2ba97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02fc7111bf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02fc7111bf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02fc7111bf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02fc7111bf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02fc7111bf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02fc7111bf_0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102fc7111bf_0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102fc7111bf_0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9b4f7c9c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g2b9b4f7c9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02fc7111bf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02fc7111bf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02fc7111bf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02fc7111bf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02fc7111bf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02fc7111bf_0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02fc7111bf_0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102fc7111bf_0_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102fc7111bf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102fc7111bf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02fc7111bf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102fc7111bf_0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02fc7111bf_0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02fc7111bf_0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208389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02fc7111bf_0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02fc7111bf_0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02fc7111bf_0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02fc7111bf_0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130713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02fc7111bf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102fc7111bf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8358aba08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8358aba08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102fc7111bf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102fc7111bf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102fc7111bf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102fc7111bf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102fc7111bf_0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102fc7111bf_0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1060b682f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1060b682f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105e10d571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105e10d571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05e10d5716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05e10d5716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05e10d5716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05e10d5716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05e10d5716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05e10d5716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287799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05e10d5716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05e10d5716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3414843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05e10d5716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05e10d5716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292d3bc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0292d3bc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u="sng">
                <a:solidFill>
                  <a:schemeClr val="hlink"/>
                </a:solidFill>
                <a:hlinkClick r:id="rId3"/>
              </a:rPr>
              <a:t>https://www.cse.iitb.ac.in/~mythili/os/anno_slides/lecture1.pdf</a:t>
            </a:r>
            <a:endParaRPr sz="240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05e10d5716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105e10d5716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105e10d5716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105e10d5716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105e10d5716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105e10d5716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9222198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34438efad0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34438efad0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MPI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Message Passing Interface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RPC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Procedure Calls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 RMI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Remote Method Invocation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104304384e2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Cuda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OpenCL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OpenACC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X10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Chapel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UPC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7" name="Google Shape;807;g104304384e2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02fc7111bf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02fc7111bf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u="sng">
                <a:solidFill>
                  <a:schemeClr val="hlink"/>
                </a:solidFill>
                <a:hlinkClick r:id="rId3"/>
              </a:rPr>
              <a:t>https://www.cse.iitb.ac.in/~mythili/os/anno_slides/lecture1.pdf</a:t>
            </a:r>
            <a:endParaRPr sz="2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1542c71b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1542c71b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u="sng">
                <a:solidFill>
                  <a:schemeClr val="hlink"/>
                </a:solidFill>
                <a:hlinkClick r:id="rId3"/>
              </a:rPr>
              <a:t>https://www.cse.iitb.ac.in/~mythili/os/anno_slides/lecture1.pdf</a:t>
            </a:r>
            <a:endParaRPr sz="24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02fc7111bf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Dinámicos o estáticos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Alto desempeño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Puede presentar problemas de sincronización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race condition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).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g102fc7111bf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02fc7111bf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Dinámicos o estáticos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Alto desempeño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Puede presentar problemas de sincronización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race condition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).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g102fc7111bf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2fc7111bf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Dinámicos o estáticos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Alto desempeño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</a:pP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Puede presentar problemas de sincronización (</a:t>
            </a:r>
            <a:r>
              <a:rPr lang="es-ES" sz="24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race condition</a:t>
            </a:r>
            <a:r>
              <a:rPr lang="es-E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).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g102fc7111bf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6E0217-4249-4C2F-8DA2-736306FDA3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CDA89B-8150-4766-82ED-492F4BE09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1E6FEB-C1B2-4204-AA5D-4B8D5D644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AFB2E1-1DAB-4758-A1B8-E9F3A43A8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8FFD1C-14B1-40DD-B248-0524DF470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276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2A089B-6419-4500-BC69-376F6E9D0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228097-8937-446C-A9AE-F28623D1AF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B4A7FE-8722-4C7D-AE77-727CD2669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918D17-E5BA-4683-9BF9-B5CF79F8D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6AB056-BBEC-477A-BA6A-A68A682C9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1319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D9032EA-818C-4A6D-AE16-3AD938BB9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A5E4ED8-DCA2-4591-BE81-610D80D842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A40C6C-5620-411E-8AAD-FF5CC1EED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BB22AE-DC15-45CD-8A51-EA9935FED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8CE9E8-AA6D-4D60-B0C9-2E1499AD8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4103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deA-Nueva 1 1">
  <p:cSld name="UdeA-Nueva 1 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916650" y="96038"/>
            <a:ext cx="83040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8CC63E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"/>
          </p:nvPr>
        </p:nvSpPr>
        <p:spPr>
          <a:xfrm>
            <a:off x="838200" y="1318001"/>
            <a:ext cx="10515600" cy="48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dt" idx="10"/>
          </p:nvPr>
        </p:nvSpPr>
        <p:spPr>
          <a:xfrm>
            <a:off x="1264600" y="62801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ftr" idx="11"/>
          </p:nvPr>
        </p:nvSpPr>
        <p:spPr>
          <a:xfrm>
            <a:off x="4755775" y="62801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sldNum" idx="12"/>
          </p:nvPr>
        </p:nvSpPr>
        <p:spPr>
          <a:xfrm>
            <a:off x="9144000" y="62801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143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deA-Nueva 1">
  <p:cSld name="UdeA-Nueva 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916650" y="96038"/>
            <a:ext cx="83040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8A02B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318001"/>
            <a:ext cx="10515600" cy="48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1204075" y="62974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861675" y="62801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9144000" y="62801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26571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deA-Nueva 1 1 1">
  <p:cSld name="UdeA-Nueva 1 1 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916650" y="96038"/>
            <a:ext cx="83040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701E5C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838200" y="1318001"/>
            <a:ext cx="10515600" cy="48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dt" idx="10"/>
          </p:nvPr>
        </p:nvSpPr>
        <p:spPr>
          <a:xfrm>
            <a:off x="1264600" y="62801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ftr" idx="11"/>
          </p:nvPr>
        </p:nvSpPr>
        <p:spPr>
          <a:xfrm>
            <a:off x="4755775" y="62801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ldNum" idx="12"/>
          </p:nvPr>
        </p:nvSpPr>
        <p:spPr>
          <a:xfrm>
            <a:off x="9144000" y="62801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956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919D6-1C7D-4A67-869B-2402F1E18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F52F4E-17C4-4508-964F-2254ED459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445B28-95FC-4E26-AA91-558958FA6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668859-CD5C-43DA-B904-B37D9E908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F87AAD-D3D8-4D7D-84E1-37DA994E7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052069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CEF0C7-A3CF-4E5D-BA05-4F326B09E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E634FB-C4A6-4347-99BB-12FB57BB9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6442AE-025D-4A94-A238-EEDA7DE9C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D837CB-4022-4197-A9A2-DB4EC85D3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A71F01-1E9C-47F8-A7F6-93D494BD5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3523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1FEF40-3DBC-4DA4-9FA8-703309805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4CA1B2-2C32-45E0-8BF0-29E16AF637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97557C0-BBB6-44CD-AF02-9D934EA0A0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1CDA1CF-6004-4475-BDCA-2F253B50C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2A8BBD7-A660-412A-901A-BB5003573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71EBD7B-7AC6-4F59-9A8F-A49289E60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2226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7E536F-7C7B-439E-BF9C-AB2105B6E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8BD14BE-5F65-4465-97DE-EE14677E4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5377CCF-8834-4AF2-895B-FE0EF170D7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A607917-CDEA-4F0D-8D64-452982A60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9DD16B2-A525-4E22-AAAD-2091C531A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20B6A48-D1F1-4D9F-84EF-279FAFB9A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2F24352-E31E-4673-AFFE-0A7385613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D010E5A-6CEB-46CD-90FA-D8D341F91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3688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E8149A-8746-4562-89AE-0F195633D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0EF76E6-2066-4D5E-9B4F-B131928F7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4B83188-4863-46D3-9A52-839E5AB69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013FD59-2E8A-4584-A7D3-8198FFB3E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583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38AA62C-50DF-418A-BCAA-25444E38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E36A32A-771C-444D-B690-44D216A18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5ABDE6E-1A00-4DF4-B45C-27F46213A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1313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A57CED-6D34-4363-8341-2F6CE005B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F7A275-D67C-4E0C-9520-66F70EC19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178B172-C997-4093-BFE5-54950EFB3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97F81A9-59C4-4465-8215-158A02C36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889C21-55A1-419D-8FF4-0E6472103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90BAD7D-1DCA-416D-8FB9-D0D2B7862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8005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64247B-6F6A-4E8B-9D09-59471714C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00851CA-8D6A-4812-B22F-006B3D729E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3A29785-BE73-4FF5-9687-33B274F96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BBA712-336C-4DCE-87AD-FA15535EA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C7CA56-4598-4354-B9F8-D7462C74F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954F0F8-C2CE-4B70-A190-C939E1365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644154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0890395-89C7-48E9-B541-CECB61EFD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1F3BCA3-A197-4B24-8464-45ACF82A3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C2B99BD-C859-4082-B27D-3AF63E416D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98C5E8-3B7E-44F1-81ED-4A46A8E95B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427DB8-D865-4CD5-B088-F12314BA6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670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X86_instruction_listing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b0rk/status/804200666226900992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SnGuvylWBI" TargetMode="External"/><Relationship Id="rId7" Type="http://schemas.openxmlformats.org/officeDocument/2006/relationships/hyperlink" Target="http://www.lemis.com/grog/Documentation/Lions/book.pdf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mit-pdos/xv6-public/blob/master/vectors.pl" TargetMode="External"/><Relationship Id="rId5" Type="http://schemas.openxmlformats.org/officeDocument/2006/relationships/hyperlink" Target="https://github.com/mit-pdos/xv6-public/blob/master/trapasm.S" TargetMode="External"/><Relationship Id="rId4" Type="http://schemas.openxmlformats.org/officeDocument/2006/relationships/hyperlink" Target="https://github.com/mit-pdos/xv6-public/blob/master/trap.c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t-pdos/xv6-public/blob/master/proc.h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www.lemis.com/grog/Documentation/Lions/book.pdf" TargetMode="External"/><Relationship Id="rId4" Type="http://schemas.openxmlformats.org/officeDocument/2006/relationships/hyperlink" Target="https://github.com/mit-pdos/xv6-public/blob/master/proc.c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medium.com/@humbertofilho_30158/operating-systems-limited-direct-execution-c8352a47934d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t-pdos/xv6-public/blob/master/trap.c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lemis.com/grog/Documentation/Lions/book.pdf" TargetMode="External"/><Relationship Id="rId5" Type="http://schemas.openxmlformats.org/officeDocument/2006/relationships/hyperlink" Target="https://github.com/mit-pdos/xv6-public/blob/master/vectors.pl" TargetMode="External"/><Relationship Id="rId4" Type="http://schemas.openxmlformats.org/officeDocument/2006/relationships/hyperlink" Target="https://github.com/mit-pdos/xv6-public/blob/master/trapasm.S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0.png"/><Relationship Id="rId4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humbertofilho_30158/operating-systems-limited-direct-execution-c8352a47934d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H4SDPLiUnv4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5.jpg"/><Relationship Id="rId4" Type="http://schemas.openxmlformats.org/officeDocument/2006/relationships/hyperlink" Target="http://www.youtube.com/watch?v=H4SDPLiUnv4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s-book.com/OS10/index.html" TargetMode="External"/><Relationship Id="rId13" Type="http://schemas.openxmlformats.org/officeDocument/2006/relationships/hyperlink" Target="https://www.technologyuk.net/computing/computer-software/operating-systems/operating-system-utilities.shtml" TargetMode="External"/><Relationship Id="rId3" Type="http://schemas.openxmlformats.org/officeDocument/2006/relationships/hyperlink" Target="http://pages.cs.wisc.edu/~remzi/OSTEP/" TargetMode="External"/><Relationship Id="rId7" Type="http://schemas.openxmlformats.org/officeDocument/2006/relationships/hyperlink" Target="http://pages.cs.wisc.edu/~remzi/" TargetMode="External"/><Relationship Id="rId12" Type="http://schemas.openxmlformats.org/officeDocument/2006/relationships/hyperlink" Target="https://myaut.github.io/dtrace-stap-book/index.html" TargetMode="External"/><Relationship Id="rId17" Type="http://schemas.openxmlformats.org/officeDocument/2006/relationships/hyperlink" Target="https://github.com/cfenollosa/os-tutorial" TargetMode="External"/><Relationship Id="rId2" Type="http://schemas.openxmlformats.org/officeDocument/2006/relationships/notesSlide" Target="../notesSlides/notesSlide44.xml"/><Relationship Id="rId16" Type="http://schemas.openxmlformats.org/officeDocument/2006/relationships/hyperlink" Target="https://w3.cs.jmu.edu/kirkpams/OpenCSF/Books/csf/html/index.html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youtube.com/playlist?list=PLlTZ99qnw3zKBiKz7pZ_ErH3AR3rpaaKT" TargetMode="External"/><Relationship Id="rId11" Type="http://schemas.openxmlformats.org/officeDocument/2006/relationships/hyperlink" Target="https://myaut.github.io/dtrace-stap-book/kernel/proc.html" TargetMode="External"/><Relationship Id="rId5" Type="http://schemas.openxmlformats.org/officeDocument/2006/relationships/hyperlink" Target="http://pages.cs.wisc.edu/~remzi/OSTEP/intro.pdf" TargetMode="External"/><Relationship Id="rId15" Type="http://schemas.openxmlformats.org/officeDocument/2006/relationships/hyperlink" Target="https://courses.cs.duke.edu/spring19/compsci590.1/slides/" TargetMode="External"/><Relationship Id="rId10" Type="http://schemas.openxmlformats.org/officeDocument/2006/relationships/hyperlink" Target="https://github.com/Aniruddha-Tapas/Operating-Systems-Notes/blob/master/1-Overview.md" TargetMode="External"/><Relationship Id="rId4" Type="http://schemas.openxmlformats.org/officeDocument/2006/relationships/hyperlink" Target="http://pages.cs.wisc.edu/~remzi/OSTEP/dialogue-threeeasy.pdf" TargetMode="External"/><Relationship Id="rId9" Type="http://schemas.openxmlformats.org/officeDocument/2006/relationships/hyperlink" Target="https://applied-programming.github.io/Operating-Systems-Notes/" TargetMode="External"/><Relationship Id="rId14" Type="http://schemas.openxmlformats.org/officeDocument/2006/relationships/hyperlink" Target="http://www.it.uu.se/education/course/homepage/os/vt18/module-4/simple-thread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>
            <a:spLocks noGrp="1"/>
          </p:cNvSpPr>
          <p:nvPr>
            <p:ph type="ctrTitle"/>
          </p:nvPr>
        </p:nvSpPr>
        <p:spPr>
          <a:xfrm>
            <a:off x="1913060" y="2128074"/>
            <a:ext cx="9144000" cy="1655762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Slab"/>
              <a:buNone/>
            </a:pPr>
            <a:r>
              <a:rPr lang="es-ES" b="1" dirty="0"/>
              <a:t>Apuntes clase 4</a:t>
            </a:r>
            <a:endParaRPr sz="3200" dirty="0"/>
          </a:p>
        </p:txBody>
      </p:sp>
      <p:sp>
        <p:nvSpPr>
          <p:cNvPr id="140" name="Google Shape;140;p17"/>
          <p:cNvSpPr txBox="1">
            <a:spLocks noGrp="1"/>
          </p:cNvSpPr>
          <p:nvPr>
            <p:ph type="subTitle" idx="1"/>
          </p:nvPr>
        </p:nvSpPr>
        <p:spPr>
          <a:xfrm>
            <a:off x="2330244" y="3602038"/>
            <a:ext cx="8337755" cy="165576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3200" b="1" dirty="0"/>
              <a:t>Ejecución Directa Limitada</a:t>
            </a: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dirty="0">
                <a:latin typeface="Roboto"/>
                <a:ea typeface="Roboto"/>
                <a:cs typeface="Roboto"/>
                <a:sym typeface="Roboto"/>
              </a:rPr>
              <a:t>19/02/2026</a:t>
            </a:r>
            <a:endParaRPr sz="20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63" name="Google Shape;363;p33"/>
          <p:cNvSpPr txBox="1">
            <a:spLocks noGrp="1"/>
          </p:cNvSpPr>
          <p:nvPr>
            <p:ph type="body" idx="1"/>
          </p:nvPr>
        </p:nvSpPr>
        <p:spPr>
          <a:xfrm>
            <a:off x="819150" y="1293829"/>
            <a:ext cx="5276850" cy="490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Objetivos</a:t>
            </a:r>
            <a:r>
              <a:rPr lang="es-ES" sz="2800" dirty="0">
                <a:solidFill>
                  <a:schemeClr val="accent1"/>
                </a:solidFill>
                <a:latin typeface="+mn-lt"/>
              </a:rPr>
              <a:t>: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200"/>
              <a:buChar char="●"/>
            </a:pPr>
            <a:r>
              <a:rPr lang="es-ES" sz="2200" b="1" dirty="0">
                <a:solidFill>
                  <a:srgbClr val="E06666"/>
                </a:solidFill>
                <a:latin typeface="+mn-lt"/>
              </a:rPr>
              <a:t>Desempeño</a:t>
            </a:r>
            <a:r>
              <a:rPr lang="es-ES" sz="2200" dirty="0">
                <a:solidFill>
                  <a:srgbClr val="E06666"/>
                </a:solidFill>
                <a:latin typeface="+mn-lt"/>
              </a:rPr>
              <a:t>:</a:t>
            </a:r>
            <a:r>
              <a:rPr lang="es-ES" sz="2200" dirty="0">
                <a:latin typeface="+mn-lt"/>
              </a:rPr>
              <a:t> </a:t>
            </a:r>
            <a:endParaRPr sz="22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200" dirty="0">
                <a:latin typeface="+mn-lt"/>
              </a:rPr>
              <a:t>¿Cómo implementar virtualización sin adicionar un sobrecosto excesivo (overhead)?</a:t>
            </a:r>
            <a:endParaRPr sz="2200" dirty="0"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200"/>
              <a:buChar char="●"/>
            </a:pPr>
            <a:r>
              <a:rPr lang="es-ES" sz="2200" b="1" dirty="0">
                <a:solidFill>
                  <a:srgbClr val="E06666"/>
                </a:solidFill>
                <a:latin typeface="+mn-lt"/>
              </a:rPr>
              <a:t>Control</a:t>
            </a:r>
            <a:r>
              <a:rPr lang="es-ES" sz="2200" dirty="0">
                <a:solidFill>
                  <a:srgbClr val="E06666"/>
                </a:solidFill>
                <a:latin typeface="+mn-lt"/>
              </a:rPr>
              <a:t>:</a:t>
            </a:r>
            <a:r>
              <a:rPr lang="es-ES" sz="2200" dirty="0">
                <a:latin typeface="+mn-lt"/>
              </a:rPr>
              <a:t> </a:t>
            </a:r>
            <a:endParaRPr sz="22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200" dirty="0">
                <a:latin typeface="+mn-lt"/>
              </a:rPr>
              <a:t>¿Cómo ejecutar procesos de manera eficiente sin perder el control de la CPU?</a:t>
            </a:r>
            <a:endParaRPr sz="22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64" name="Google Shape;3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4881" y="1887579"/>
            <a:ext cx="4974950" cy="3082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4"/>
          <p:cNvSpPr txBox="1">
            <a:spLocks noGrp="1"/>
          </p:cNvSpPr>
          <p:nvPr>
            <p:ph type="title"/>
          </p:nvPr>
        </p:nvSpPr>
        <p:spPr>
          <a:xfrm>
            <a:off x="592185" y="118478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70" name="Google Shape;370;p34"/>
          <p:cNvSpPr txBox="1"/>
          <p:nvPr/>
        </p:nvSpPr>
        <p:spPr>
          <a:xfrm>
            <a:off x="1694469" y="1182905"/>
            <a:ext cx="9448800" cy="954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000" b="1" dirty="0" err="1">
                <a:solidFill>
                  <a:srgbClr val="0B6937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s-ES" sz="5000" b="1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imited</a:t>
            </a:r>
            <a:r>
              <a:rPr lang="es-ES" sz="50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5000" b="1" dirty="0">
                <a:solidFill>
                  <a:srgbClr val="0B6937"/>
                </a:solidFill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s-ES" sz="5000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irect</a:t>
            </a:r>
            <a:r>
              <a:rPr lang="es-ES" sz="50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5000" b="1" dirty="0" err="1">
                <a:solidFill>
                  <a:srgbClr val="0B6937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s-ES" sz="5000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xecution</a:t>
            </a:r>
            <a:endParaRPr sz="50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1" name="Google Shape;371;p34"/>
          <p:cNvSpPr txBox="1"/>
          <p:nvPr/>
        </p:nvSpPr>
        <p:spPr>
          <a:xfrm>
            <a:off x="1241775" y="22860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b="1">
                <a:solidFill>
                  <a:srgbClr val="0B6937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s-ES" sz="4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imited</a:t>
            </a:r>
            <a:endParaRPr sz="400"/>
          </a:p>
        </p:txBody>
      </p:sp>
      <p:sp>
        <p:nvSpPr>
          <p:cNvPr id="372" name="Google Shape;372;p34"/>
          <p:cNvSpPr txBox="1"/>
          <p:nvPr/>
        </p:nvSpPr>
        <p:spPr>
          <a:xfrm>
            <a:off x="4543775" y="2367000"/>
            <a:ext cx="7124700" cy="209285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dirty="0"/>
              <a:t>Protección</a:t>
            </a:r>
            <a:r>
              <a:rPr lang="es-ES" sz="2400" dirty="0"/>
              <a:t>:</a:t>
            </a:r>
            <a:endParaRPr sz="24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/>
              <a:t>Los procesos deben estar aislados (protegidos) entre sí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/>
              <a:t>El kernel del sistema operativo debe estar aislado de los procesos.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/>
              <a:t>Los dispositivos de hardware deben estar aislados de los procesos</a:t>
            </a:r>
            <a:endParaRPr sz="2000" dirty="0"/>
          </a:p>
        </p:txBody>
      </p:sp>
      <p:sp>
        <p:nvSpPr>
          <p:cNvPr id="373" name="Google Shape;373;p34"/>
          <p:cNvSpPr txBox="1"/>
          <p:nvPr/>
        </p:nvSpPr>
        <p:spPr>
          <a:xfrm>
            <a:off x="1356075" y="4569775"/>
            <a:ext cx="3000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b="1">
                <a:solidFill>
                  <a:srgbClr val="0B6937"/>
                </a:solidFill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s-ES" sz="4000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irect</a:t>
            </a:r>
            <a:r>
              <a:rPr lang="es-ES" sz="4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4000" b="1">
                <a:solidFill>
                  <a:srgbClr val="0B6937"/>
                </a:solidFill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s-ES" sz="4000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xecution</a:t>
            </a:r>
            <a:endParaRPr sz="4000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4" name="Google Shape;374;p34"/>
          <p:cNvSpPr txBox="1"/>
          <p:nvPr/>
        </p:nvSpPr>
        <p:spPr>
          <a:xfrm>
            <a:off x="4543775" y="4569775"/>
            <a:ext cx="7124700" cy="1477297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dirty="0"/>
              <a:t>Desempeño</a:t>
            </a:r>
            <a:r>
              <a:rPr lang="es-ES" sz="2400" dirty="0"/>
              <a:t>:</a:t>
            </a:r>
            <a:endParaRPr sz="24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/>
              <a:t>Las aplicaciones deben ejecutarse directamente en el procesador (El SO no debe intervenir y verificar la validez de cada una de las instrucciones que la aplicación desea ejecutar)</a:t>
            </a:r>
            <a:endParaRPr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5"/>
          <p:cNvSpPr txBox="1">
            <a:spLocks noGrp="1"/>
          </p:cNvSpPr>
          <p:nvPr>
            <p:ph type="title"/>
          </p:nvPr>
        </p:nvSpPr>
        <p:spPr>
          <a:xfrm>
            <a:off x="439789" y="32218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80" name="Google Shape;380;p35"/>
          <p:cNvSpPr txBox="1">
            <a:spLocks noGrp="1"/>
          </p:cNvSpPr>
          <p:nvPr>
            <p:ph type="body" idx="1"/>
          </p:nvPr>
        </p:nvSpPr>
        <p:spPr>
          <a:xfrm>
            <a:off x="439789" y="750443"/>
            <a:ext cx="11476440" cy="94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Ejecución directa</a:t>
            </a:r>
            <a:r>
              <a:rPr lang="es-ES" sz="2800" dirty="0">
                <a:solidFill>
                  <a:schemeClr val="accent1"/>
                </a:solidFill>
                <a:latin typeface="+mn-lt"/>
              </a:rPr>
              <a:t>: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200" dirty="0">
                <a:latin typeface="+mn-lt"/>
              </a:rPr>
              <a:t>El programa se ejecuta directamente en la CPU</a:t>
            </a:r>
            <a:endParaRPr sz="22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381" name="Google Shape;381;p35"/>
          <p:cNvGraphicFramePr/>
          <p:nvPr>
            <p:extLst>
              <p:ext uri="{D42A27DB-BD31-4B8C-83A1-F6EECF244321}">
                <p14:modId xmlns:p14="http://schemas.microsoft.com/office/powerpoint/2010/main" val="2555930747"/>
              </p:ext>
            </p:extLst>
          </p:nvPr>
        </p:nvGraphicFramePr>
        <p:xfrm>
          <a:off x="5501148" y="2018534"/>
          <a:ext cx="6251063" cy="4287621"/>
        </p:xfrm>
        <a:graphic>
          <a:graphicData uri="http://schemas.openxmlformats.org/drawingml/2006/table">
            <a:tbl>
              <a:tblPr>
                <a:noFill/>
                <a:tableStyleId>{FB9EFA35-8E2C-4024-A639-D8BE7C187570}</a:tableStyleId>
              </a:tblPr>
              <a:tblGrid>
                <a:gridCol w="3171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795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/>
                        <a:t>Sistema Operativo</a:t>
                      </a:r>
                      <a:endParaRPr sz="1800" b="1"/>
                    </a:p>
                  </a:txBody>
                  <a:tcPr marL="91425" marR="91425" marT="91425" marB="91425"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/>
                        <a:t>Proceso de usuario</a:t>
                      </a:r>
                      <a:endParaRPr sz="180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0"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es-ES" sz="1400" dirty="0"/>
                        <a:t>Crea una entrada en la </a:t>
                      </a:r>
                      <a:r>
                        <a:rPr lang="es-ES" sz="1400" b="1" dirty="0"/>
                        <a:t>lista de procesos</a:t>
                      </a:r>
                      <a:endParaRPr sz="1400" b="1" dirty="0"/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es-ES" sz="1400" dirty="0"/>
                        <a:t>Asigna memoria al proceso</a:t>
                      </a:r>
                      <a:endParaRPr sz="1400" dirty="0"/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es-ES" sz="1400" dirty="0"/>
                        <a:t>Carga el programa a memoria</a:t>
                      </a:r>
                      <a:endParaRPr sz="1400" dirty="0"/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es-ES" sz="1400" dirty="0"/>
                        <a:t>Inicializa pila (</a:t>
                      </a:r>
                      <a:r>
                        <a:rPr lang="es-ES" sz="1400" i="1" dirty="0"/>
                        <a:t>stack</a:t>
                      </a:r>
                      <a:r>
                        <a:rPr lang="es-ES" sz="1400" dirty="0"/>
                        <a:t>) con </a:t>
                      </a:r>
                      <a:r>
                        <a:rPr lang="es-ES" sz="14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argc/argv</a:t>
                      </a:r>
                      <a:endParaRPr sz="14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es-ES" sz="1400" dirty="0"/>
                        <a:t>Reinicia registros de CPU</a:t>
                      </a:r>
                      <a:endParaRPr sz="1400" dirty="0"/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es-ES" sz="1400" dirty="0"/>
                        <a:t>Ejecuta llamada a </a:t>
                      </a:r>
                      <a:r>
                        <a:rPr lang="es-ES" sz="14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main()</a:t>
                      </a:r>
                      <a:endParaRPr sz="14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AutoNum type="arabicPeriod" startAt="7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Ejecuta 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main()</a:t>
                      </a:r>
                      <a:endParaRPr sz="140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AutoNum type="arabicPeriod" startAt="7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Ejecuta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 de 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main()</a:t>
                      </a:r>
                      <a:endParaRPr sz="140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 startAt="9"/>
                      </a:pPr>
                      <a:r>
                        <a:rPr lang="es-ES" sz="1400"/>
                        <a:t>Libera la memoria del proceso</a:t>
                      </a:r>
                      <a:endParaRPr sz="1400"/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 startAt="9"/>
                      </a:pPr>
                      <a:r>
                        <a:rPr lang="es-ES" sz="1400"/>
                        <a:t>Elimina la entrada de la </a:t>
                      </a:r>
                      <a:r>
                        <a:rPr lang="es-ES" sz="1400" b="1"/>
                        <a:t>lista de procesos</a:t>
                      </a:r>
                      <a:endParaRPr sz="1400" b="1"/>
                    </a:p>
                  </a:txBody>
                  <a:tcPr marL="91425" marR="91425" marT="91425" marB="91425"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Rectángulo 1">
            <a:extLst>
              <a:ext uri="{FF2B5EF4-FFF2-40B4-BE49-F238E27FC236}">
                <a16:creationId xmlns:a16="http://schemas.microsoft.com/office/drawing/2014/main" id="{C61A91ED-2B20-4AA7-B646-67DD188DCCA2}"/>
              </a:ext>
            </a:extLst>
          </p:cNvPr>
          <p:cNvSpPr/>
          <p:nvPr/>
        </p:nvSpPr>
        <p:spPr>
          <a:xfrm>
            <a:off x="1134919" y="2603331"/>
            <a:ext cx="874197" cy="82567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42E6BFE-60C6-4B18-96F3-D4A4144A6475}"/>
              </a:ext>
            </a:extLst>
          </p:cNvPr>
          <p:cNvSpPr/>
          <p:nvPr/>
        </p:nvSpPr>
        <p:spPr>
          <a:xfrm>
            <a:off x="2996174" y="2260665"/>
            <a:ext cx="1487335" cy="26306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6DCAA23-6204-4ABE-BB95-14AE21350C6B}"/>
              </a:ext>
            </a:extLst>
          </p:cNvPr>
          <p:cNvSpPr txBox="1"/>
          <p:nvPr/>
        </p:nvSpPr>
        <p:spPr>
          <a:xfrm>
            <a:off x="1292271" y="2018534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/>
              <a:t>CPU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C7F9FFA-8D7D-4B57-93C2-4D357FCEFAB3}"/>
              </a:ext>
            </a:extLst>
          </p:cNvPr>
          <p:cNvSpPr txBox="1"/>
          <p:nvPr/>
        </p:nvSpPr>
        <p:spPr>
          <a:xfrm>
            <a:off x="3101828" y="1864666"/>
            <a:ext cx="127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Memoria</a:t>
            </a: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02D64B46-FF1E-4D67-ACDA-C3D1309EE9E8}"/>
              </a:ext>
            </a:extLst>
          </p:cNvPr>
          <p:cNvGrpSpPr/>
          <p:nvPr/>
        </p:nvGrpSpPr>
        <p:grpSpPr>
          <a:xfrm>
            <a:off x="217789" y="5209957"/>
            <a:ext cx="4891240" cy="1414840"/>
            <a:chOff x="6096000" y="5117124"/>
            <a:chExt cx="5974735" cy="1611058"/>
          </a:xfrm>
        </p:grpSpPr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9276BE09-CD7E-4025-A99A-00AD5AA4869B}"/>
                </a:ext>
              </a:extLst>
            </p:cNvPr>
            <p:cNvSpPr txBox="1"/>
            <p:nvPr/>
          </p:nvSpPr>
          <p:spPr>
            <a:xfrm>
              <a:off x="6096000" y="5508793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CPU</a:t>
              </a:r>
            </a:p>
          </p:txBody>
        </p:sp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6FA289F5-3732-4748-8AD4-C93E93992451}"/>
                </a:ext>
              </a:extLst>
            </p:cNvPr>
            <p:cNvGrpSpPr/>
            <p:nvPr/>
          </p:nvGrpSpPr>
          <p:grpSpPr>
            <a:xfrm>
              <a:off x="6776065" y="5117124"/>
              <a:ext cx="5294670" cy="1611058"/>
              <a:chOff x="6776065" y="5117124"/>
              <a:chExt cx="5294670" cy="1611058"/>
            </a:xfrm>
          </p:grpSpPr>
          <p:grpSp>
            <p:nvGrpSpPr>
              <p:cNvPr id="20" name="Grupo 19">
                <a:extLst>
                  <a:ext uri="{FF2B5EF4-FFF2-40B4-BE49-F238E27FC236}">
                    <a16:creationId xmlns:a16="http://schemas.microsoft.com/office/drawing/2014/main" id="{4C679201-DA4C-4E45-9C50-3E8EB88D1AD6}"/>
                  </a:ext>
                </a:extLst>
              </p:cNvPr>
              <p:cNvGrpSpPr/>
              <p:nvPr/>
            </p:nvGrpSpPr>
            <p:grpSpPr>
              <a:xfrm>
                <a:off x="6776065" y="5117124"/>
                <a:ext cx="5294670" cy="1152670"/>
                <a:chOff x="6268065" y="5206181"/>
                <a:chExt cx="5294670" cy="1152670"/>
              </a:xfrm>
            </p:grpSpPr>
            <p:cxnSp>
              <p:nvCxnSpPr>
                <p:cNvPr id="22" name="Conector recto de flecha 21">
                  <a:extLst>
                    <a:ext uri="{FF2B5EF4-FFF2-40B4-BE49-F238E27FC236}">
                      <a16:creationId xmlns:a16="http://schemas.microsoft.com/office/drawing/2014/main" id="{8A194BC5-04BB-40CC-93D6-87C126636446}"/>
                    </a:ext>
                  </a:extLst>
                </p:cNvPr>
                <p:cNvCxnSpPr/>
                <p:nvPr/>
              </p:nvCxnSpPr>
              <p:spPr>
                <a:xfrm>
                  <a:off x="6268065" y="6358850"/>
                  <a:ext cx="5294670" cy="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Conector recto de flecha 22">
                  <a:extLst>
                    <a:ext uri="{FF2B5EF4-FFF2-40B4-BE49-F238E27FC236}">
                      <a16:creationId xmlns:a16="http://schemas.microsoft.com/office/drawing/2014/main" id="{99550D5B-3329-4C03-AED1-049E816D8C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6268065" y="5206181"/>
                  <a:ext cx="4917" cy="115267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FF93E3AB-CD73-49D6-A876-8695655074D4}"/>
                  </a:ext>
                </a:extLst>
              </p:cNvPr>
              <p:cNvSpPr txBox="1"/>
              <p:nvPr/>
            </p:nvSpPr>
            <p:spPr>
              <a:xfrm>
                <a:off x="11654585" y="6358850"/>
                <a:ext cx="264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b="1" dirty="0"/>
                  <a:t>t</a:t>
                </a:r>
              </a:p>
            </p:txBody>
          </p:sp>
        </p:grpSp>
      </p:grpSp>
      <p:grpSp>
        <p:nvGrpSpPr>
          <p:cNvPr id="24" name="Google Shape;408;p37">
            <a:extLst>
              <a:ext uri="{FF2B5EF4-FFF2-40B4-BE49-F238E27FC236}">
                <a16:creationId xmlns:a16="http://schemas.microsoft.com/office/drawing/2014/main" id="{4D9629EF-43E1-4BE4-837B-0065A1694A63}"/>
              </a:ext>
            </a:extLst>
          </p:cNvPr>
          <p:cNvGrpSpPr/>
          <p:nvPr/>
        </p:nvGrpSpPr>
        <p:grpSpPr>
          <a:xfrm>
            <a:off x="9052469" y="190121"/>
            <a:ext cx="2549145" cy="1583193"/>
            <a:chOff x="1488150" y="2279763"/>
            <a:chExt cx="3165925" cy="1952525"/>
          </a:xfrm>
        </p:grpSpPr>
        <p:pic>
          <p:nvPicPr>
            <p:cNvPr id="25" name="Google Shape;409;p37">
              <a:extLst>
                <a:ext uri="{FF2B5EF4-FFF2-40B4-BE49-F238E27FC236}">
                  <a16:creationId xmlns:a16="http://schemas.microsoft.com/office/drawing/2014/main" id="{C51B8465-327A-4A05-B012-3E3D50BAD378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55100" y="3138775"/>
              <a:ext cx="698975" cy="69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" name="Google Shape;410;p37">
              <a:extLst>
                <a:ext uri="{FF2B5EF4-FFF2-40B4-BE49-F238E27FC236}">
                  <a16:creationId xmlns:a16="http://schemas.microsoft.com/office/drawing/2014/main" id="{82B482DC-53C7-4959-9825-97AE08F29182}"/>
                </a:ext>
              </a:extLst>
            </p:cNvPr>
            <p:cNvSpPr/>
            <p:nvPr/>
          </p:nvSpPr>
          <p:spPr>
            <a:xfrm>
              <a:off x="1516000" y="2279763"/>
              <a:ext cx="731100" cy="731100"/>
            </a:xfrm>
            <a:prstGeom prst="ellipse">
              <a:avLst/>
            </a:prstGeom>
            <a:solidFill>
              <a:srgbClr val="B6D7A8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dirty="0">
                  <a:latin typeface="Courier New"/>
                  <a:ea typeface="Courier New"/>
                  <a:cs typeface="Courier New"/>
                  <a:sym typeface="Courier New"/>
                </a:rPr>
                <a:t>SO</a:t>
              </a:r>
              <a:endParaRPr sz="1400" dirty="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7" name="Google Shape;411;p37">
              <a:extLst>
                <a:ext uri="{FF2B5EF4-FFF2-40B4-BE49-F238E27FC236}">
                  <a16:creationId xmlns:a16="http://schemas.microsoft.com/office/drawing/2014/main" id="{C811099E-0CCA-44F2-8019-9EC3F5195D38}"/>
                </a:ext>
              </a:extLst>
            </p:cNvPr>
            <p:cNvSpPr/>
            <p:nvPr/>
          </p:nvSpPr>
          <p:spPr>
            <a:xfrm>
              <a:off x="1488150" y="3501188"/>
              <a:ext cx="731100" cy="731100"/>
            </a:xfrm>
            <a:prstGeom prst="ellipse">
              <a:avLst/>
            </a:prstGeom>
            <a:solidFill>
              <a:srgbClr val="F4CCCC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dirty="0">
                  <a:latin typeface="Courier New"/>
                  <a:ea typeface="Courier New"/>
                  <a:cs typeface="Courier New"/>
                  <a:sym typeface="Courier New"/>
                </a:rPr>
                <a:t>P</a:t>
              </a:r>
              <a:endParaRPr sz="1400" dirty="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pic>
          <p:nvPicPr>
            <p:cNvPr id="28" name="Google Shape;412;p37">
              <a:extLst>
                <a:ext uri="{FF2B5EF4-FFF2-40B4-BE49-F238E27FC236}">
                  <a16:creationId xmlns:a16="http://schemas.microsoft.com/office/drawing/2014/main" id="{16EB92DE-AEAB-4ED5-8435-9AA47C07A09D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829337" y="2409650"/>
              <a:ext cx="894634" cy="89197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9" name="Google Shape;413;p37">
              <a:extLst>
                <a:ext uri="{FF2B5EF4-FFF2-40B4-BE49-F238E27FC236}">
                  <a16:creationId xmlns:a16="http://schemas.microsoft.com/office/drawing/2014/main" id="{0663F174-A180-41DA-995E-B39CB016CC11}"/>
                </a:ext>
              </a:extLst>
            </p:cNvPr>
            <p:cNvCxnSpPr/>
            <p:nvPr/>
          </p:nvCxnSpPr>
          <p:spPr>
            <a:xfrm>
              <a:off x="2321275" y="2766375"/>
              <a:ext cx="543600" cy="672900"/>
            </a:xfrm>
            <a:prstGeom prst="straightConnector1">
              <a:avLst/>
            </a:prstGeom>
            <a:noFill/>
            <a:ln w="28575" cap="flat" cmpd="sng">
              <a:solidFill>
                <a:srgbClr val="888888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0" name="Google Shape;414;p37">
              <a:extLst>
                <a:ext uri="{FF2B5EF4-FFF2-40B4-BE49-F238E27FC236}">
                  <a16:creationId xmlns:a16="http://schemas.microsoft.com/office/drawing/2014/main" id="{F9D1DA04-B41A-4530-BDD7-30224B8CF545}"/>
                </a:ext>
              </a:extLst>
            </p:cNvPr>
            <p:cNvCxnSpPr/>
            <p:nvPr/>
          </p:nvCxnSpPr>
          <p:spPr>
            <a:xfrm>
              <a:off x="2873200" y="3409513"/>
              <a:ext cx="972000" cy="45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" name="Google Shape;415;p37">
              <a:extLst>
                <a:ext uri="{FF2B5EF4-FFF2-40B4-BE49-F238E27FC236}">
                  <a16:creationId xmlns:a16="http://schemas.microsoft.com/office/drawing/2014/main" id="{21C5BB58-20FE-42B2-904E-F1B47DF978BE}"/>
                </a:ext>
              </a:extLst>
            </p:cNvPr>
            <p:cNvSpPr/>
            <p:nvPr/>
          </p:nvSpPr>
          <p:spPr>
            <a:xfrm>
              <a:off x="2606528" y="2894113"/>
              <a:ext cx="258350" cy="891975"/>
            </a:xfrm>
            <a:custGeom>
              <a:avLst/>
              <a:gdLst/>
              <a:ahLst/>
              <a:cxnLst/>
              <a:rect l="l" t="t" r="r" b="b"/>
              <a:pathLst>
                <a:path w="10334" h="35679" extrusionOk="0">
                  <a:moveTo>
                    <a:pt x="10334" y="0"/>
                  </a:moveTo>
                  <a:cubicBezTo>
                    <a:pt x="8872" y="1852"/>
                    <a:pt x="3120" y="7116"/>
                    <a:pt x="1560" y="11113"/>
                  </a:cubicBezTo>
                  <a:cubicBezTo>
                    <a:pt x="0" y="15110"/>
                    <a:pt x="-487" y="19887"/>
                    <a:pt x="975" y="23981"/>
                  </a:cubicBezTo>
                  <a:cubicBezTo>
                    <a:pt x="2437" y="28075"/>
                    <a:pt x="8774" y="33729"/>
                    <a:pt x="10334" y="35679"/>
                  </a:cubicBez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32" name="Google Shape;416;p37">
              <a:extLst>
                <a:ext uri="{FF2B5EF4-FFF2-40B4-BE49-F238E27FC236}">
                  <a16:creationId xmlns:a16="http://schemas.microsoft.com/office/drawing/2014/main" id="{91054800-2894-4ED3-B29A-AA1E034380A8}"/>
                </a:ext>
              </a:extLst>
            </p:cNvPr>
            <p:cNvSpPr txBox="1"/>
            <p:nvPr/>
          </p:nvSpPr>
          <p:spPr>
            <a:xfrm>
              <a:off x="2044100" y="3124550"/>
              <a:ext cx="554100" cy="4934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b="1" dirty="0">
                  <a:solidFill>
                    <a:schemeClr val="accent2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CS</a:t>
              </a:r>
              <a:endParaRPr sz="1600" b="1" dirty="0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8"/>
          <p:cNvSpPr txBox="1">
            <a:spLocks noGrp="1"/>
          </p:cNvSpPr>
          <p:nvPr>
            <p:ph type="title"/>
          </p:nvPr>
        </p:nvSpPr>
        <p:spPr>
          <a:xfrm>
            <a:off x="714000" y="86387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36" name="Google Shape;436;p38"/>
          <p:cNvSpPr txBox="1">
            <a:spLocks noGrp="1"/>
          </p:cNvSpPr>
          <p:nvPr>
            <p:ph type="body" idx="1"/>
          </p:nvPr>
        </p:nvSpPr>
        <p:spPr>
          <a:xfrm>
            <a:off x="852300" y="973319"/>
            <a:ext cx="10487400" cy="302926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Problemas de la ejecución directa</a:t>
            </a:r>
            <a:r>
              <a:rPr lang="es-ES" sz="2800" dirty="0">
                <a:solidFill>
                  <a:schemeClr val="accent1"/>
                </a:solidFill>
                <a:latin typeface="+mn-lt"/>
              </a:rPr>
              <a:t>: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E06666"/>
              </a:buClr>
              <a:buSzPts val="2400"/>
              <a:buAutoNum type="arabicPeriod"/>
            </a:pPr>
            <a:r>
              <a:rPr lang="es-ES" sz="2400" b="1" dirty="0">
                <a:solidFill>
                  <a:srgbClr val="E06666"/>
                </a:solidFill>
                <a:latin typeface="+mn-lt"/>
              </a:rPr>
              <a:t>¿Qué sucede si un proceso desea realizar una operación restringida?</a:t>
            </a:r>
            <a:endParaRPr sz="2400" b="1" dirty="0">
              <a:solidFill>
                <a:srgbClr val="E06666"/>
              </a:solidFill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-ES" sz="2000" dirty="0">
                <a:latin typeface="+mn-lt"/>
              </a:rPr>
              <a:t>Emitir una solicitud E/S al disco.</a:t>
            </a:r>
            <a:endParaRPr sz="2000" dirty="0">
              <a:latin typeface="+mn-lt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-ES" sz="2000" dirty="0">
                <a:latin typeface="+mn-lt"/>
              </a:rPr>
              <a:t>Obtener más recursos del sistema (memoria, CPU,...)</a:t>
            </a:r>
            <a:endParaRPr sz="2000" dirty="0">
              <a:latin typeface="+mn-lt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-ES" sz="2000" dirty="0">
                <a:latin typeface="+mn-lt"/>
              </a:rPr>
              <a:t>Ejecutar operaciones especiales (Ejemplo: instrucción </a:t>
            </a:r>
            <a:r>
              <a:rPr lang="es-ES" sz="2000" u="sng" dirty="0">
                <a:solidFill>
                  <a:schemeClr val="hlink"/>
                </a:solidFill>
                <a:latin typeface="+mn-lt"/>
                <a:hlinkClick r:id="rId3"/>
              </a:rPr>
              <a:t>LIDT</a:t>
            </a:r>
            <a:r>
              <a:rPr lang="es-ES" sz="2000" dirty="0">
                <a:latin typeface="+mn-lt"/>
              </a:rPr>
              <a:t>).</a:t>
            </a: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533400" lvl="0" indent="-457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E06666"/>
              </a:buClr>
              <a:buSzPts val="2400"/>
              <a:buFont typeface="+mj-lt"/>
              <a:buAutoNum type="arabicPeriod" startAt="2"/>
            </a:pPr>
            <a:r>
              <a:rPr lang="es-ES" sz="2400" b="1" dirty="0">
                <a:solidFill>
                  <a:srgbClr val="E06666"/>
                </a:solidFill>
                <a:latin typeface="+mn-lt"/>
              </a:rPr>
              <a:t>¿Como hace el sistema Operativo para realizar el cambio de contexto?</a:t>
            </a:r>
            <a:endParaRPr sz="2400" b="1" dirty="0">
              <a:solidFill>
                <a:srgbClr val="E06666"/>
              </a:solidFill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437" name="Google Shape;437;p38"/>
          <p:cNvGraphicFramePr/>
          <p:nvPr>
            <p:extLst>
              <p:ext uri="{D42A27DB-BD31-4B8C-83A1-F6EECF244321}">
                <p14:modId xmlns:p14="http://schemas.microsoft.com/office/powerpoint/2010/main" val="392282370"/>
              </p:ext>
            </p:extLst>
          </p:nvPr>
        </p:nvGraphicFramePr>
        <p:xfrm>
          <a:off x="2004725" y="4518252"/>
          <a:ext cx="1815375" cy="856225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605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56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P1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P2</a:t>
                      </a:r>
                      <a:endParaRPr sz="17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</a:t>
                      </a:r>
                      <a:endParaRPr sz="17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438" name="Google Shape;438;p38"/>
          <p:cNvCxnSpPr/>
          <p:nvPr/>
        </p:nvCxnSpPr>
        <p:spPr>
          <a:xfrm>
            <a:off x="2001950" y="4248350"/>
            <a:ext cx="2275200" cy="1116900"/>
          </a:xfrm>
          <a:prstGeom prst="bentConnector3">
            <a:avLst>
              <a:gd name="adj1" fmla="val 8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439" name="Google Shape;439;p38"/>
          <p:cNvSpPr txBox="1"/>
          <p:nvPr/>
        </p:nvSpPr>
        <p:spPr>
          <a:xfrm>
            <a:off x="1191100" y="4623913"/>
            <a:ext cx="760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b="1"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endParaRPr sz="22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0" name="Google Shape;440;p38"/>
          <p:cNvSpPr txBox="1"/>
          <p:nvPr/>
        </p:nvSpPr>
        <p:spPr>
          <a:xfrm>
            <a:off x="3706725" y="5299100"/>
            <a:ext cx="760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41" name="Google Shape;441;p38"/>
          <p:cNvCxnSpPr/>
          <p:nvPr/>
        </p:nvCxnSpPr>
        <p:spPr>
          <a:xfrm>
            <a:off x="5527500" y="6119063"/>
            <a:ext cx="883200" cy="1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2" name="Google Shape;442;p38"/>
          <p:cNvCxnSpPr/>
          <p:nvPr/>
        </p:nvCxnSpPr>
        <p:spPr>
          <a:xfrm>
            <a:off x="7534750" y="4829950"/>
            <a:ext cx="247200" cy="1317900"/>
          </a:xfrm>
          <a:prstGeom prst="straightConnector1">
            <a:avLst/>
          </a:prstGeom>
          <a:noFill/>
          <a:ln w="19050" cap="flat" cmpd="sng">
            <a:solidFill>
              <a:srgbClr val="3A81B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3" name="Google Shape;443;p38"/>
          <p:cNvCxnSpPr/>
          <p:nvPr/>
        </p:nvCxnSpPr>
        <p:spPr>
          <a:xfrm rot="10800000" flipH="1">
            <a:off x="6404350" y="4814075"/>
            <a:ext cx="247200" cy="1317900"/>
          </a:xfrm>
          <a:prstGeom prst="straightConnector1">
            <a:avLst/>
          </a:prstGeom>
          <a:noFill/>
          <a:ln w="19050" cap="flat" cmpd="sng">
            <a:solidFill>
              <a:srgbClr val="3A81BA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4" name="Google Shape;444;p38"/>
          <p:cNvSpPr/>
          <p:nvPr/>
        </p:nvSpPr>
        <p:spPr>
          <a:xfrm>
            <a:off x="6752950" y="4176925"/>
            <a:ext cx="528000" cy="523200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45" name="Google Shape;445;p38"/>
          <p:cNvCxnSpPr/>
          <p:nvPr/>
        </p:nvCxnSpPr>
        <p:spPr>
          <a:xfrm>
            <a:off x="6651538" y="4806688"/>
            <a:ext cx="883200" cy="1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6" name="Google Shape;446;p38"/>
          <p:cNvCxnSpPr/>
          <p:nvPr/>
        </p:nvCxnSpPr>
        <p:spPr>
          <a:xfrm>
            <a:off x="7784925" y="6144463"/>
            <a:ext cx="883200" cy="1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7" name="Google Shape;447;p38"/>
          <p:cNvCxnSpPr/>
          <p:nvPr/>
        </p:nvCxnSpPr>
        <p:spPr>
          <a:xfrm rot="10800000" flipH="1">
            <a:off x="8664950" y="4833125"/>
            <a:ext cx="247200" cy="1317900"/>
          </a:xfrm>
          <a:prstGeom prst="straightConnector1">
            <a:avLst/>
          </a:prstGeom>
          <a:noFill/>
          <a:ln w="19050" cap="flat" cmpd="sng">
            <a:solidFill>
              <a:srgbClr val="3A81B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8" name="Google Shape;448;p38"/>
          <p:cNvCxnSpPr/>
          <p:nvPr/>
        </p:nvCxnSpPr>
        <p:spPr>
          <a:xfrm>
            <a:off x="8912150" y="4829938"/>
            <a:ext cx="883200" cy="1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9" name="Google Shape;449;p38"/>
          <p:cNvCxnSpPr/>
          <p:nvPr/>
        </p:nvCxnSpPr>
        <p:spPr>
          <a:xfrm>
            <a:off x="9795350" y="4886450"/>
            <a:ext cx="247200" cy="1317900"/>
          </a:xfrm>
          <a:prstGeom prst="straightConnector1">
            <a:avLst/>
          </a:prstGeom>
          <a:noFill/>
          <a:ln w="19050" cap="flat" cmpd="sng">
            <a:solidFill>
              <a:srgbClr val="3A81B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0" name="Google Shape;450;p38"/>
          <p:cNvCxnSpPr/>
          <p:nvPr/>
        </p:nvCxnSpPr>
        <p:spPr>
          <a:xfrm>
            <a:off x="10067850" y="6169863"/>
            <a:ext cx="883200" cy="1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1" name="Google Shape;451;p38"/>
          <p:cNvSpPr/>
          <p:nvPr/>
        </p:nvSpPr>
        <p:spPr>
          <a:xfrm>
            <a:off x="5597250" y="5421525"/>
            <a:ext cx="528000" cy="523200"/>
          </a:xfrm>
          <a:prstGeom prst="ellipse">
            <a:avLst/>
          </a:prstGeom>
          <a:solidFill>
            <a:srgbClr val="B6D7A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SO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2" name="Google Shape;452;p38"/>
          <p:cNvSpPr/>
          <p:nvPr/>
        </p:nvSpPr>
        <p:spPr>
          <a:xfrm>
            <a:off x="9089750" y="4176925"/>
            <a:ext cx="528000" cy="523200"/>
          </a:xfrm>
          <a:prstGeom prst="ellipse">
            <a:avLst/>
          </a:prstGeom>
          <a:solidFill>
            <a:srgbClr val="F4CCCC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3" name="Google Shape;453;p38"/>
          <p:cNvSpPr/>
          <p:nvPr/>
        </p:nvSpPr>
        <p:spPr>
          <a:xfrm>
            <a:off x="7959450" y="5421525"/>
            <a:ext cx="528000" cy="523200"/>
          </a:xfrm>
          <a:prstGeom prst="ellipse">
            <a:avLst/>
          </a:prstGeom>
          <a:solidFill>
            <a:srgbClr val="B6D7A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SO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4" name="Google Shape;454;p38"/>
          <p:cNvSpPr/>
          <p:nvPr/>
        </p:nvSpPr>
        <p:spPr>
          <a:xfrm>
            <a:off x="10194650" y="5497725"/>
            <a:ext cx="528000" cy="523200"/>
          </a:xfrm>
          <a:prstGeom prst="ellipse">
            <a:avLst/>
          </a:prstGeom>
          <a:solidFill>
            <a:srgbClr val="B6D7A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SO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5" name="Google Shape;455;p38"/>
          <p:cNvSpPr/>
          <p:nvPr/>
        </p:nvSpPr>
        <p:spPr>
          <a:xfrm>
            <a:off x="9368850" y="2233825"/>
            <a:ext cx="699000" cy="659700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56" name="Google Shape;456;p38"/>
          <p:cNvCxnSpPr/>
          <p:nvPr/>
        </p:nvCxnSpPr>
        <p:spPr>
          <a:xfrm>
            <a:off x="10182350" y="2557213"/>
            <a:ext cx="883200" cy="1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457" name="Google Shape;45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62250" y="2296099"/>
            <a:ext cx="666750" cy="535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 txBox="1">
            <a:spLocks noGrp="1"/>
          </p:cNvSpPr>
          <p:nvPr>
            <p:ph type="title"/>
          </p:nvPr>
        </p:nvSpPr>
        <p:spPr>
          <a:xfrm>
            <a:off x="464457" y="96038"/>
            <a:ext cx="8756193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63" name="Google Shape;463;p39"/>
          <p:cNvSpPr txBox="1">
            <a:spLocks noGrp="1"/>
          </p:cNvSpPr>
          <p:nvPr>
            <p:ph type="body" idx="1"/>
          </p:nvPr>
        </p:nvSpPr>
        <p:spPr>
          <a:xfrm>
            <a:off x="464457" y="888500"/>
            <a:ext cx="6377943" cy="581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Problemas de la ejecución directa</a:t>
            </a:r>
            <a:r>
              <a:rPr lang="es-ES" sz="2800" dirty="0">
                <a:solidFill>
                  <a:schemeClr val="accent1"/>
                </a:solidFill>
                <a:latin typeface="+mn-lt"/>
              </a:rPr>
              <a:t>: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E06666"/>
              </a:buClr>
              <a:buSzPts val="2400"/>
              <a:buAutoNum type="arabicPeriod"/>
            </a:pPr>
            <a:r>
              <a:rPr lang="es-ES" sz="2400" b="1" dirty="0">
                <a:solidFill>
                  <a:srgbClr val="E06666"/>
                </a:solidFill>
                <a:latin typeface="+mn-lt"/>
              </a:rPr>
              <a:t>¿Qué sucede si un proceso desea realizar una operación restringida?</a:t>
            </a:r>
            <a:endParaRPr sz="2400" b="1" dirty="0">
              <a:solidFill>
                <a:srgbClr val="E06666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533400" lvl="0" indent="-457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E06666"/>
              </a:buClr>
              <a:buSzPts val="2400"/>
              <a:buFont typeface="+mj-lt"/>
              <a:buAutoNum type="arabicPeriod" startAt="2"/>
            </a:pPr>
            <a:r>
              <a:rPr lang="es-ES" sz="2400" b="1" dirty="0">
                <a:solidFill>
                  <a:srgbClr val="E06666"/>
                </a:solidFill>
                <a:latin typeface="+mn-lt"/>
              </a:rPr>
              <a:t>¿Como hace el sistema Operativo para realizar el cambio de contexto?</a:t>
            </a:r>
            <a:endParaRPr sz="2400" b="1" dirty="0">
              <a:solidFill>
                <a:srgbClr val="E06666"/>
              </a:solidFill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464" name="Google Shape;464;p39"/>
          <p:cNvGraphicFramePr/>
          <p:nvPr>
            <p:extLst>
              <p:ext uri="{D42A27DB-BD31-4B8C-83A1-F6EECF244321}">
                <p14:modId xmlns:p14="http://schemas.microsoft.com/office/powerpoint/2010/main" val="2223745931"/>
              </p:ext>
            </p:extLst>
          </p:nvPr>
        </p:nvGraphicFramePr>
        <p:xfrm>
          <a:off x="2703225" y="5418502"/>
          <a:ext cx="1815375" cy="856225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605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56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P1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P2</a:t>
                      </a:r>
                      <a:endParaRPr sz="17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</a:t>
                      </a:r>
                      <a:endParaRPr sz="17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465" name="Google Shape;465;p39"/>
          <p:cNvCxnSpPr/>
          <p:nvPr/>
        </p:nvCxnSpPr>
        <p:spPr>
          <a:xfrm>
            <a:off x="2700450" y="5148600"/>
            <a:ext cx="2275200" cy="1116900"/>
          </a:xfrm>
          <a:prstGeom prst="bentConnector3">
            <a:avLst>
              <a:gd name="adj1" fmla="val 8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466" name="Google Shape;466;p39"/>
          <p:cNvSpPr txBox="1"/>
          <p:nvPr/>
        </p:nvSpPr>
        <p:spPr>
          <a:xfrm>
            <a:off x="1889600" y="5524163"/>
            <a:ext cx="760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b="1"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endParaRPr sz="22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7" name="Google Shape;467;p39"/>
          <p:cNvSpPr txBox="1"/>
          <p:nvPr/>
        </p:nvSpPr>
        <p:spPr>
          <a:xfrm>
            <a:off x="4405225" y="6199350"/>
            <a:ext cx="760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8" name="Google Shape;468;p39"/>
          <p:cNvSpPr/>
          <p:nvPr/>
        </p:nvSpPr>
        <p:spPr>
          <a:xfrm>
            <a:off x="2342800" y="2767225"/>
            <a:ext cx="699000" cy="659700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69" name="Google Shape;469;p39"/>
          <p:cNvCxnSpPr/>
          <p:nvPr/>
        </p:nvCxnSpPr>
        <p:spPr>
          <a:xfrm>
            <a:off x="3156300" y="3090613"/>
            <a:ext cx="883200" cy="1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470" name="Google Shape;470;p39"/>
          <p:cNvGraphicFramePr/>
          <p:nvPr/>
        </p:nvGraphicFramePr>
        <p:xfrm>
          <a:off x="7607300" y="2538950"/>
          <a:ext cx="4000500" cy="2926020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4000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5000" b="1">
                          <a:solidFill>
                            <a:srgbClr val="0B693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</a:t>
                      </a:r>
                      <a:r>
                        <a:rPr lang="es-ES" sz="50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imited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0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5000" b="1" dirty="0">
                          <a:solidFill>
                            <a:srgbClr val="0B693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</a:t>
                      </a:r>
                      <a:r>
                        <a:rPr lang="es-ES" sz="5000" b="1" dirty="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irect</a:t>
                      </a:r>
                      <a:r>
                        <a:rPr lang="es-ES" sz="5000" b="1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s-ES" sz="5000" b="1" dirty="0" err="1">
                          <a:solidFill>
                            <a:srgbClr val="0B693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</a:t>
                      </a:r>
                      <a:r>
                        <a:rPr lang="es-ES" sz="5000" b="1" dirty="0" err="1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xecution</a:t>
                      </a:r>
                      <a:endParaRPr sz="5000" b="1" dirty="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71" name="Google Shape;4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397" y="2767217"/>
            <a:ext cx="1013903" cy="5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6450" y="2829499"/>
            <a:ext cx="666750" cy="535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0"/>
          <p:cNvSpPr txBox="1">
            <a:spLocks noGrp="1"/>
          </p:cNvSpPr>
          <p:nvPr>
            <p:ph type="title"/>
          </p:nvPr>
        </p:nvSpPr>
        <p:spPr>
          <a:xfrm>
            <a:off x="696172" y="36960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78" name="Google Shape;478;p40"/>
          <p:cNvSpPr txBox="1">
            <a:spLocks noGrp="1"/>
          </p:cNvSpPr>
          <p:nvPr>
            <p:ph type="body" idx="1"/>
          </p:nvPr>
        </p:nvSpPr>
        <p:spPr>
          <a:xfrm>
            <a:off x="800622" y="986460"/>
            <a:ext cx="5851800" cy="52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Ejecución directa limitada</a:t>
            </a:r>
            <a:endParaRPr dirty="0">
              <a:latin typeface="+mn-lt"/>
            </a:endParaRPr>
          </a:p>
        </p:txBody>
      </p:sp>
      <p:sp>
        <p:nvSpPr>
          <p:cNvPr id="479" name="Google Shape;479;p40"/>
          <p:cNvSpPr/>
          <p:nvPr/>
        </p:nvSpPr>
        <p:spPr>
          <a:xfrm>
            <a:off x="11347918" y="6390907"/>
            <a:ext cx="178200" cy="178200"/>
          </a:xfrm>
          <a:prstGeom prst="rect">
            <a:avLst/>
          </a:prstGeom>
          <a:solidFill>
            <a:srgbClr val="F8A02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40"/>
          <p:cNvSpPr/>
          <p:nvPr/>
        </p:nvSpPr>
        <p:spPr>
          <a:xfrm>
            <a:off x="11042181" y="6386352"/>
            <a:ext cx="178200" cy="178200"/>
          </a:xfrm>
          <a:prstGeom prst="rect">
            <a:avLst/>
          </a:prstGeom>
          <a:solidFill>
            <a:srgbClr val="8CC63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1" name="Google Shape;481;p40"/>
          <p:cNvGrpSpPr/>
          <p:nvPr/>
        </p:nvGrpSpPr>
        <p:grpSpPr>
          <a:xfrm>
            <a:off x="1921085" y="2253323"/>
            <a:ext cx="3963394" cy="3434810"/>
            <a:chOff x="6873975" y="4368061"/>
            <a:chExt cx="2773350" cy="2292165"/>
          </a:xfrm>
        </p:grpSpPr>
        <p:sp>
          <p:nvSpPr>
            <p:cNvPr id="482" name="Google Shape;482;p40"/>
            <p:cNvSpPr/>
            <p:nvPr/>
          </p:nvSpPr>
          <p:spPr>
            <a:xfrm>
              <a:off x="7021739" y="4368061"/>
              <a:ext cx="626700" cy="556500"/>
            </a:xfrm>
            <a:prstGeom prst="ellipse">
              <a:avLst/>
            </a:prstGeom>
            <a:solidFill>
              <a:srgbClr val="C9DAF8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>
                  <a:latin typeface="Courier New"/>
                  <a:ea typeface="Courier New"/>
                  <a:cs typeface="Courier New"/>
                  <a:sym typeface="Courier New"/>
                </a:rPr>
                <a:t>P1</a:t>
              </a:r>
              <a:endParaRPr sz="20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7952764" y="4368061"/>
              <a:ext cx="626700" cy="556500"/>
            </a:xfrm>
            <a:prstGeom prst="ellipse">
              <a:avLst/>
            </a:prstGeom>
            <a:solidFill>
              <a:srgbClr val="F4CCCC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>
                  <a:latin typeface="Courier New"/>
                  <a:ea typeface="Courier New"/>
                  <a:cs typeface="Courier New"/>
                  <a:sym typeface="Courier New"/>
                </a:rPr>
                <a:t>P2</a:t>
              </a:r>
              <a:endParaRPr sz="20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8883789" y="4368061"/>
              <a:ext cx="626700" cy="556500"/>
            </a:xfrm>
            <a:prstGeom prst="ellipse">
              <a:avLst/>
            </a:prstGeom>
            <a:solidFill>
              <a:srgbClr val="FFF2CC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>
                  <a:latin typeface="Courier New"/>
                  <a:ea typeface="Courier New"/>
                  <a:cs typeface="Courier New"/>
                  <a:sym typeface="Courier New"/>
                </a:rPr>
                <a:t>P3</a:t>
              </a:r>
              <a:endParaRPr sz="20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pic>
          <p:nvPicPr>
            <p:cNvPr id="485" name="Google Shape;485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08938" y="5848391"/>
              <a:ext cx="914354" cy="81183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86" name="Google Shape;486;p40"/>
            <p:cNvCxnSpPr/>
            <p:nvPr/>
          </p:nvCxnSpPr>
          <p:spPr>
            <a:xfrm>
              <a:off x="6873975" y="5009525"/>
              <a:ext cx="2762400" cy="0"/>
            </a:xfrm>
            <a:prstGeom prst="straightConnector1">
              <a:avLst/>
            </a:prstGeom>
            <a:noFill/>
            <a:ln w="28575" cap="flat" cmpd="sng">
              <a:solidFill>
                <a:srgbClr val="ED7D3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7" name="Google Shape;487;p40"/>
            <p:cNvSpPr/>
            <p:nvPr/>
          </p:nvSpPr>
          <p:spPr>
            <a:xfrm>
              <a:off x="7963114" y="5138647"/>
              <a:ext cx="606000" cy="513300"/>
            </a:xfrm>
            <a:prstGeom prst="roundRect">
              <a:avLst>
                <a:gd name="adj" fmla="val 16667"/>
              </a:avLst>
            </a:prstGeom>
            <a:solidFill>
              <a:srgbClr val="93C47D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>
                  <a:latin typeface="Courier New"/>
                  <a:ea typeface="Courier New"/>
                  <a:cs typeface="Courier New"/>
                  <a:sym typeface="Courier New"/>
                </a:rPr>
                <a:t>SO</a:t>
              </a:r>
              <a:endParaRPr sz="1600"/>
            </a:p>
          </p:txBody>
        </p:sp>
        <p:cxnSp>
          <p:nvCxnSpPr>
            <p:cNvPr id="488" name="Google Shape;488;p40"/>
            <p:cNvCxnSpPr/>
            <p:nvPr/>
          </p:nvCxnSpPr>
          <p:spPr>
            <a:xfrm>
              <a:off x="6884925" y="5781050"/>
              <a:ext cx="2762400" cy="0"/>
            </a:xfrm>
            <a:prstGeom prst="straightConnector1">
              <a:avLst/>
            </a:prstGeom>
            <a:noFill/>
            <a:ln w="19050" cap="flat" cmpd="sng">
              <a:solidFill>
                <a:srgbClr val="888888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pic>
        <p:nvPicPr>
          <p:cNvPr id="489" name="Google Shape;48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2422" y="2720350"/>
            <a:ext cx="4695500" cy="23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1"/>
          <p:cNvSpPr txBox="1">
            <a:spLocks noGrp="1"/>
          </p:cNvSpPr>
          <p:nvPr>
            <p:ph type="title"/>
          </p:nvPr>
        </p:nvSpPr>
        <p:spPr>
          <a:xfrm>
            <a:off x="435430" y="322401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95" name="Google Shape;495;p41"/>
          <p:cNvSpPr txBox="1">
            <a:spLocks noGrp="1"/>
          </p:cNvSpPr>
          <p:nvPr>
            <p:ph type="body" idx="1"/>
          </p:nvPr>
        </p:nvSpPr>
        <p:spPr>
          <a:xfrm>
            <a:off x="435430" y="1294900"/>
            <a:ext cx="11509828" cy="490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Problema 1: Operación restringida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rgbClr val="0B6937"/>
                </a:solidFill>
                <a:latin typeface="+mn-lt"/>
              </a:rPr>
              <a:t>Solución</a:t>
            </a:r>
            <a:r>
              <a:rPr lang="es-ES" sz="2800" dirty="0">
                <a:solidFill>
                  <a:srgbClr val="0B6937"/>
                </a:solidFill>
                <a:latin typeface="+mn-lt"/>
              </a:rPr>
              <a:t>: </a:t>
            </a:r>
            <a:r>
              <a:rPr lang="es-ES" sz="2800" dirty="0">
                <a:latin typeface="+mn-lt"/>
              </a:rPr>
              <a:t>usar transferencia de control protegida</a:t>
            </a:r>
            <a:endParaRPr sz="2800" dirty="0"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200"/>
              <a:buChar char="●"/>
            </a:pPr>
            <a:r>
              <a:rPr lang="es-ES" sz="2200" b="1" dirty="0">
                <a:solidFill>
                  <a:schemeClr val="accent2"/>
                </a:solidFill>
                <a:latin typeface="+mn-lt"/>
              </a:rPr>
              <a:t>Modo usuario</a:t>
            </a:r>
            <a:r>
              <a:rPr lang="es-ES" sz="2200" dirty="0">
                <a:solidFill>
                  <a:schemeClr val="accent2"/>
                </a:solidFill>
                <a:latin typeface="+mn-lt"/>
              </a:rPr>
              <a:t>:</a:t>
            </a:r>
            <a:r>
              <a:rPr lang="es-ES" sz="2200" dirty="0">
                <a:latin typeface="+mn-lt"/>
              </a:rPr>
              <a:t> Aplicaciones </a:t>
            </a:r>
            <a:r>
              <a:rPr lang="es-ES" sz="2200" b="1" dirty="0">
                <a:latin typeface="+mn-lt"/>
              </a:rPr>
              <a:t>no tienen</a:t>
            </a:r>
            <a:r>
              <a:rPr lang="es-ES" sz="2200" dirty="0">
                <a:latin typeface="+mn-lt"/>
              </a:rPr>
              <a:t> acceso total a los recursos de HW.</a:t>
            </a:r>
            <a:endParaRPr sz="2200" dirty="0"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-ES" sz="2200" b="1" dirty="0">
                <a:solidFill>
                  <a:schemeClr val="accent2"/>
                </a:solidFill>
                <a:latin typeface="+mn-lt"/>
              </a:rPr>
              <a:t>Modo kernel</a:t>
            </a:r>
            <a:r>
              <a:rPr lang="es-ES" sz="2200" dirty="0">
                <a:solidFill>
                  <a:schemeClr val="accent2"/>
                </a:solidFill>
                <a:latin typeface="+mn-lt"/>
              </a:rPr>
              <a:t>:</a:t>
            </a:r>
            <a:r>
              <a:rPr lang="es-ES" sz="2200" dirty="0">
                <a:latin typeface="+mn-lt"/>
              </a:rPr>
              <a:t> Sistema Operativo </a:t>
            </a:r>
            <a:r>
              <a:rPr lang="es-ES" sz="2200" b="1" dirty="0">
                <a:latin typeface="+mn-lt"/>
              </a:rPr>
              <a:t>tiene</a:t>
            </a:r>
            <a:r>
              <a:rPr lang="es-ES" sz="2200" dirty="0">
                <a:latin typeface="+mn-lt"/>
              </a:rPr>
              <a:t> acceso total a los recursos de HW</a:t>
            </a:r>
            <a:endParaRPr sz="22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96" name="Google Shape;49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5014" y="3475662"/>
            <a:ext cx="4127500" cy="297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9561" y="3227274"/>
            <a:ext cx="4661900" cy="346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2"/>
          <p:cNvSpPr txBox="1">
            <a:spLocks noGrp="1"/>
          </p:cNvSpPr>
          <p:nvPr>
            <p:ph type="title"/>
          </p:nvPr>
        </p:nvSpPr>
        <p:spPr>
          <a:xfrm>
            <a:off x="419223" y="136620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03" name="Google Shape;503;p42"/>
          <p:cNvSpPr txBox="1">
            <a:spLocks noGrp="1"/>
          </p:cNvSpPr>
          <p:nvPr>
            <p:ph type="body" idx="1"/>
          </p:nvPr>
        </p:nvSpPr>
        <p:spPr>
          <a:xfrm>
            <a:off x="445315" y="1195645"/>
            <a:ext cx="10487400" cy="633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</a:rPr>
              <a:t>Modo kernel .vs. Modo usuario</a:t>
            </a:r>
            <a:endParaRPr sz="28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5" name="Google Shape;505;p42"/>
          <p:cNvSpPr txBox="1"/>
          <p:nvPr/>
        </p:nvSpPr>
        <p:spPr>
          <a:xfrm>
            <a:off x="2866665" y="5406695"/>
            <a:ext cx="2323800" cy="585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b="1" dirty="0"/>
              <a:t>Modo Kernel</a:t>
            </a:r>
            <a:endParaRPr sz="2600" b="1" dirty="0"/>
          </a:p>
        </p:txBody>
      </p:sp>
      <p:cxnSp>
        <p:nvCxnSpPr>
          <p:cNvPr id="506" name="Google Shape;506;p42"/>
          <p:cNvCxnSpPr/>
          <p:nvPr/>
        </p:nvCxnSpPr>
        <p:spPr>
          <a:xfrm>
            <a:off x="1178815" y="4424632"/>
            <a:ext cx="10401300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07" name="Google Shape;50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425" y="4711757"/>
            <a:ext cx="1125700" cy="197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8808" y="2070182"/>
            <a:ext cx="1252932" cy="2067325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42"/>
          <p:cNvSpPr txBox="1"/>
          <p:nvPr/>
        </p:nvSpPr>
        <p:spPr>
          <a:xfrm>
            <a:off x="5689015" y="2177707"/>
            <a:ext cx="56259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000" dirty="0"/>
              <a:t>Se ejecutan las aplicaciones.</a:t>
            </a:r>
            <a:endParaRPr sz="20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000" dirty="0"/>
              <a:t>Las aplicaciones solo pueden hacer un número limitado de cosas (No hay acceso privilegiado).</a:t>
            </a:r>
            <a:endParaRPr sz="2000" dirty="0"/>
          </a:p>
        </p:txBody>
      </p:sp>
      <p:sp>
        <p:nvSpPr>
          <p:cNvPr id="510" name="Google Shape;510;p42"/>
          <p:cNvSpPr txBox="1"/>
          <p:nvPr/>
        </p:nvSpPr>
        <p:spPr>
          <a:xfrm>
            <a:off x="5689015" y="4868057"/>
            <a:ext cx="613380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000" dirty="0"/>
              <a:t>Se ejecuta el sistema operativo</a:t>
            </a:r>
            <a:endParaRPr sz="20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000" dirty="0"/>
              <a:t>El SO puede hacer lo que quiera (Acceso a instrucciones privilegiadas)</a:t>
            </a:r>
            <a:endParaRPr sz="20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ES" sz="2000" dirty="0"/>
              <a:t>Acceso al hardware.</a:t>
            </a:r>
            <a:endParaRPr sz="2000" dirty="0"/>
          </a:p>
        </p:txBody>
      </p:sp>
      <p:sp>
        <p:nvSpPr>
          <p:cNvPr id="11" name="Google Shape;505;p42">
            <a:extLst>
              <a:ext uri="{FF2B5EF4-FFF2-40B4-BE49-F238E27FC236}">
                <a16:creationId xmlns:a16="http://schemas.microsoft.com/office/drawing/2014/main" id="{B154868C-85C1-445D-94D5-D44C9C033DC9}"/>
              </a:ext>
            </a:extLst>
          </p:cNvPr>
          <p:cNvSpPr txBox="1"/>
          <p:nvPr/>
        </p:nvSpPr>
        <p:spPr>
          <a:xfrm>
            <a:off x="2866665" y="2716357"/>
            <a:ext cx="2323800" cy="585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b="1" dirty="0"/>
              <a:t>Modo Usuario</a:t>
            </a:r>
            <a:endParaRPr sz="2600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3"/>
          <p:cNvSpPr txBox="1">
            <a:spLocks noGrp="1"/>
          </p:cNvSpPr>
          <p:nvPr>
            <p:ph type="title"/>
          </p:nvPr>
        </p:nvSpPr>
        <p:spPr>
          <a:xfrm>
            <a:off x="342546" y="169825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16" name="Google Shape;516;p43"/>
          <p:cNvSpPr txBox="1">
            <a:spLocks noGrp="1"/>
          </p:cNvSpPr>
          <p:nvPr>
            <p:ph type="body" idx="1"/>
          </p:nvPr>
        </p:nvSpPr>
        <p:spPr>
          <a:xfrm>
            <a:off x="342546" y="1086339"/>
            <a:ext cx="11042571" cy="94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¿Cuando y como se cambia entre los modos?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400" dirty="0">
                <a:latin typeface="+mn-lt"/>
              </a:rPr>
              <a:t>Se da cuando sucede un </a:t>
            </a:r>
            <a:r>
              <a:rPr lang="es-ES" sz="2400" b="1" dirty="0">
                <a:latin typeface="+mn-lt"/>
              </a:rPr>
              <a:t>evento</a:t>
            </a:r>
            <a:endParaRPr sz="2400" b="1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</p:txBody>
      </p:sp>
      <p:pic>
        <p:nvPicPr>
          <p:cNvPr id="517" name="Google Shape;5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8290" y="3211075"/>
            <a:ext cx="5614168" cy="300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0949" y="3048029"/>
            <a:ext cx="5185051" cy="3165396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43"/>
          <p:cNvSpPr txBox="1"/>
          <p:nvPr/>
        </p:nvSpPr>
        <p:spPr>
          <a:xfrm>
            <a:off x="1454774" y="2283775"/>
            <a:ext cx="4097400" cy="492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/>
              <a:t>Llamada al sistema (Syscall) </a:t>
            </a:r>
            <a:endParaRPr sz="2000" b="1" dirty="0"/>
          </a:p>
        </p:txBody>
      </p:sp>
      <p:sp>
        <p:nvSpPr>
          <p:cNvPr id="520" name="Google Shape;520;p43"/>
          <p:cNvSpPr txBox="1"/>
          <p:nvPr/>
        </p:nvSpPr>
        <p:spPr>
          <a:xfrm>
            <a:off x="7504075" y="2283775"/>
            <a:ext cx="3552900" cy="492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/>
              <a:t>Interrupción</a:t>
            </a:r>
            <a:endParaRPr sz="2000" b="1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Ejecución directa limitada (EDL)</a:t>
            </a:r>
            <a:endParaRPr/>
          </a:p>
        </p:txBody>
      </p:sp>
      <p:sp>
        <p:nvSpPr>
          <p:cNvPr id="526" name="Google Shape;526;p44"/>
          <p:cNvSpPr txBox="1">
            <a:spLocks noGrp="1"/>
          </p:cNvSpPr>
          <p:nvPr>
            <p:ph type="body" idx="1"/>
          </p:nvPr>
        </p:nvSpPr>
        <p:spPr>
          <a:xfrm>
            <a:off x="1070159" y="936966"/>
            <a:ext cx="10487400" cy="66703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Transición entre modo usuario y modo kernel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27" name="Google Shape;52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7688" y="1886466"/>
            <a:ext cx="10051276" cy="2814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FED1BF63-7D2D-41EE-93A3-39B40E91E55C}"/>
              </a:ext>
            </a:extLst>
          </p:cNvPr>
          <p:cNvGrpSpPr/>
          <p:nvPr/>
        </p:nvGrpSpPr>
        <p:grpSpPr>
          <a:xfrm>
            <a:off x="1847453" y="5237762"/>
            <a:ext cx="9048636" cy="1366543"/>
            <a:chOff x="6776065" y="5117124"/>
            <a:chExt cx="5559486" cy="1556063"/>
          </a:xfrm>
        </p:grpSpPr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F21DDFA1-84DD-4A97-8685-CF8D3E1CC46B}"/>
                </a:ext>
              </a:extLst>
            </p:cNvPr>
            <p:cNvGrpSpPr/>
            <p:nvPr/>
          </p:nvGrpSpPr>
          <p:grpSpPr>
            <a:xfrm>
              <a:off x="6776065" y="5117124"/>
              <a:ext cx="5294670" cy="1152670"/>
              <a:chOff x="6268065" y="5206181"/>
              <a:chExt cx="5294670" cy="1152670"/>
            </a:xfrm>
          </p:grpSpPr>
          <p:cxnSp>
            <p:nvCxnSpPr>
              <p:cNvPr id="10" name="Conector recto de flecha 9">
                <a:extLst>
                  <a:ext uri="{FF2B5EF4-FFF2-40B4-BE49-F238E27FC236}">
                    <a16:creationId xmlns:a16="http://schemas.microsoft.com/office/drawing/2014/main" id="{EA2E1199-0B4F-436D-BF9E-7028E1B44F16}"/>
                  </a:ext>
                </a:extLst>
              </p:cNvPr>
              <p:cNvCxnSpPr/>
              <p:nvPr/>
            </p:nvCxnSpPr>
            <p:spPr>
              <a:xfrm>
                <a:off x="6268065" y="6358850"/>
                <a:ext cx="5294670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ector recto de flecha 10">
                <a:extLst>
                  <a:ext uri="{FF2B5EF4-FFF2-40B4-BE49-F238E27FC236}">
                    <a16:creationId xmlns:a16="http://schemas.microsoft.com/office/drawing/2014/main" id="{387E074E-CFA5-4A2F-A691-DDBC61C764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68065" y="5206181"/>
                <a:ext cx="4917" cy="115267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EB9ECAEE-C37F-402C-AFDA-7F64168149B0}"/>
                </a:ext>
              </a:extLst>
            </p:cNvPr>
            <p:cNvSpPr txBox="1"/>
            <p:nvPr/>
          </p:nvSpPr>
          <p:spPr>
            <a:xfrm>
              <a:off x="12070735" y="6303855"/>
              <a:ext cx="264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t</a:t>
              </a:r>
            </a:p>
          </p:txBody>
        </p:sp>
      </p:grpSp>
      <p:grpSp>
        <p:nvGrpSpPr>
          <p:cNvPr id="12" name="Google Shape;549;p47">
            <a:extLst>
              <a:ext uri="{FF2B5EF4-FFF2-40B4-BE49-F238E27FC236}">
                <a16:creationId xmlns:a16="http://schemas.microsoft.com/office/drawing/2014/main" id="{434A6ADD-38B2-4BE9-BCC8-42824A4A6314}"/>
              </a:ext>
            </a:extLst>
          </p:cNvPr>
          <p:cNvGrpSpPr/>
          <p:nvPr/>
        </p:nvGrpSpPr>
        <p:grpSpPr>
          <a:xfrm>
            <a:off x="332891" y="5267674"/>
            <a:ext cx="1167517" cy="1012282"/>
            <a:chOff x="3388075" y="4087175"/>
            <a:chExt cx="1650900" cy="1473300"/>
          </a:xfrm>
        </p:grpSpPr>
        <p:sp>
          <p:nvSpPr>
            <p:cNvPr id="13" name="Google Shape;550;p47">
              <a:extLst>
                <a:ext uri="{FF2B5EF4-FFF2-40B4-BE49-F238E27FC236}">
                  <a16:creationId xmlns:a16="http://schemas.microsoft.com/office/drawing/2014/main" id="{E1D460A4-246B-4F47-8737-85A6E135F001}"/>
                </a:ext>
              </a:extLst>
            </p:cNvPr>
            <p:cNvSpPr/>
            <p:nvPr/>
          </p:nvSpPr>
          <p:spPr>
            <a:xfrm>
              <a:off x="3388075" y="4087175"/>
              <a:ext cx="1650900" cy="1473300"/>
            </a:xfrm>
            <a:prstGeom prst="rect">
              <a:avLst/>
            </a:prstGeom>
            <a:solidFill>
              <a:srgbClr val="F3F3F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300" b="1">
                  <a:latin typeface="Courier New"/>
                  <a:ea typeface="Courier New"/>
                  <a:cs typeface="Courier New"/>
                  <a:sym typeface="Courier New"/>
                </a:rPr>
                <a:t>CPU</a:t>
              </a:r>
              <a:endParaRPr sz="2300"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4" name="Google Shape;551;p47">
              <a:extLst>
                <a:ext uri="{FF2B5EF4-FFF2-40B4-BE49-F238E27FC236}">
                  <a16:creationId xmlns:a16="http://schemas.microsoft.com/office/drawing/2014/main" id="{01FB63AF-EF16-4F38-9533-6573464718BA}"/>
                </a:ext>
              </a:extLst>
            </p:cNvPr>
            <p:cNvSpPr/>
            <p:nvPr/>
          </p:nvSpPr>
          <p:spPr>
            <a:xfrm>
              <a:off x="4391275" y="4899975"/>
              <a:ext cx="355500" cy="381000"/>
            </a:xfrm>
            <a:prstGeom prst="rect">
              <a:avLst/>
            </a:prstGeom>
            <a:solidFill>
              <a:srgbClr val="FFE5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52;p47">
              <a:extLst>
                <a:ext uri="{FF2B5EF4-FFF2-40B4-BE49-F238E27FC236}">
                  <a16:creationId xmlns:a16="http://schemas.microsoft.com/office/drawing/2014/main" id="{9784AF1F-BE2A-4B1D-9E73-7E8ACFC53DC4}"/>
                </a:ext>
              </a:extLst>
            </p:cNvPr>
            <p:cNvSpPr txBox="1"/>
            <p:nvPr/>
          </p:nvSpPr>
          <p:spPr>
            <a:xfrm>
              <a:off x="3421152" y="4832677"/>
              <a:ext cx="970124" cy="5822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400" b="1" dirty="0">
                  <a:latin typeface="Courier New"/>
                  <a:ea typeface="Courier New"/>
                  <a:cs typeface="Courier New"/>
                  <a:sym typeface="Courier New"/>
                </a:rPr>
                <a:t>mode</a:t>
              </a:r>
              <a:endParaRPr sz="1400" b="1" dirty="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5594" y="232475"/>
            <a:ext cx="7186400" cy="55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8"/>
          <p:cNvSpPr txBox="1"/>
          <p:nvPr/>
        </p:nvSpPr>
        <p:spPr>
          <a:xfrm>
            <a:off x="2546850" y="5978812"/>
            <a:ext cx="709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Url</a:t>
            </a:r>
            <a:r>
              <a:rPr lang="es-E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s-ES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https://twitter.com/b0rk/status/804200666226900992</a:t>
            </a:r>
            <a:r>
              <a:rPr lang="es-E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33" name="Google Shape;533;p45"/>
          <p:cNvSpPr txBox="1">
            <a:spLocks noGrp="1"/>
          </p:cNvSpPr>
          <p:nvPr>
            <p:ph type="body" idx="1"/>
          </p:nvPr>
        </p:nvSpPr>
        <p:spPr>
          <a:xfrm>
            <a:off x="435430" y="1104400"/>
            <a:ext cx="5994400" cy="519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Llamadas al sistema (Syscalls)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200"/>
              <a:buChar char="●"/>
            </a:pPr>
            <a:r>
              <a:rPr lang="es-ES" sz="2200" dirty="0">
                <a:latin typeface="+mn-lt"/>
              </a:rPr>
              <a:t>Interfaz de programación que permite al SO exponer ciertas funcionalidades clave a los programas de usuario:</a:t>
            </a:r>
            <a:endParaRPr sz="2200" dirty="0"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-ES" sz="2200" dirty="0">
                <a:latin typeface="+mn-lt"/>
              </a:rPr>
              <a:t>Normalmente escritas en un lenguaje de alto nivel (como C o C++).</a:t>
            </a:r>
            <a:endParaRPr sz="2200" dirty="0"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-ES" sz="2200" dirty="0">
                <a:latin typeface="+mn-lt"/>
              </a:rPr>
              <a:t>Los programas acceden a estas principalmente a través de una interfaz de programación (API) de alto nivel en lugar hacerlo directamente.</a:t>
            </a:r>
            <a:endParaRPr sz="2200" dirty="0"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-ES" sz="2200" dirty="0">
                <a:latin typeface="+mn-lt"/>
              </a:rPr>
              <a:t>APIs más comunes:</a:t>
            </a:r>
            <a:endParaRPr sz="2200" dirty="0">
              <a:latin typeface="+mn-lt"/>
            </a:endParaRPr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s-ES" dirty="0">
                <a:latin typeface="+mn-lt"/>
              </a:rPr>
              <a:t>Win32 (Windows)</a:t>
            </a:r>
            <a:endParaRPr dirty="0">
              <a:latin typeface="+mn-lt"/>
            </a:endParaRPr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s-ES" dirty="0">
                <a:latin typeface="+mn-lt"/>
              </a:rPr>
              <a:t>POSIX (Linux, Mac OS, Unix)</a:t>
            </a:r>
            <a:endParaRPr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-ES" dirty="0">
                <a:latin typeface="+mn-lt"/>
              </a:rPr>
              <a:t>API de Java (JVM)</a:t>
            </a:r>
            <a:br>
              <a:rPr lang="es-ES" sz="2000" dirty="0"/>
            </a:b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34" name="Google Shape;53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9014" y="1275562"/>
            <a:ext cx="4554072" cy="519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6"/>
          <p:cNvSpPr txBox="1">
            <a:spLocks noGrp="1"/>
          </p:cNvSpPr>
          <p:nvPr>
            <p:ph type="title"/>
          </p:nvPr>
        </p:nvSpPr>
        <p:spPr>
          <a:xfrm>
            <a:off x="698935" y="122788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40" name="Google Shape;540;p46"/>
          <p:cNvSpPr txBox="1">
            <a:spLocks noGrp="1"/>
          </p:cNvSpPr>
          <p:nvPr>
            <p:ph type="body" idx="1"/>
          </p:nvPr>
        </p:nvSpPr>
        <p:spPr>
          <a:xfrm>
            <a:off x="1041400" y="1104400"/>
            <a:ext cx="5356500" cy="63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Llamadas al sistema (Syscalls)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41" name="Google Shape;54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1147" y="1742000"/>
            <a:ext cx="4187750" cy="453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2" name="Google Shape;54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200" y="2443825"/>
            <a:ext cx="5540100" cy="3382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47"/>
          <p:cNvSpPr txBox="1">
            <a:spLocks noGrp="1"/>
          </p:cNvSpPr>
          <p:nvPr>
            <p:ph type="title"/>
          </p:nvPr>
        </p:nvSpPr>
        <p:spPr>
          <a:xfrm>
            <a:off x="460204" y="232489"/>
            <a:ext cx="9112721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/>
          </a:p>
        </p:txBody>
      </p:sp>
      <p:sp>
        <p:nvSpPr>
          <p:cNvPr id="548" name="Google Shape;548;p47"/>
          <p:cNvSpPr txBox="1">
            <a:spLocks noGrp="1"/>
          </p:cNvSpPr>
          <p:nvPr>
            <p:ph type="body" idx="1"/>
          </p:nvPr>
        </p:nvSpPr>
        <p:spPr>
          <a:xfrm>
            <a:off x="856625" y="1395764"/>
            <a:ext cx="10839921" cy="256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Llamadas al sistema (Syscalls)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200"/>
              <a:buChar char="●"/>
            </a:pPr>
            <a:r>
              <a:rPr lang="es-ES" sz="2200" b="1" dirty="0">
                <a:latin typeface="+mn-lt"/>
              </a:rPr>
              <a:t>Instrucción </a:t>
            </a:r>
            <a:r>
              <a:rPr lang="es-ES" sz="2200" b="1" dirty="0">
                <a:solidFill>
                  <a:schemeClr val="accent6"/>
                </a:solidFill>
                <a:latin typeface="+mn-lt"/>
                <a:ea typeface="Courier New"/>
                <a:cs typeface="Courier New"/>
                <a:sym typeface="Courier New"/>
              </a:rPr>
              <a:t>trap</a:t>
            </a:r>
            <a:r>
              <a:rPr lang="es-ES" sz="2200" dirty="0">
                <a:latin typeface="+mn-lt"/>
              </a:rPr>
              <a:t>: Instrucción que permite simultáneamente:</a:t>
            </a:r>
            <a:endParaRPr sz="22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-ES" sz="2000" dirty="0">
                <a:latin typeface="+mn-lt"/>
              </a:rPr>
              <a:t>Cambiar de modo usuario a modo kernel.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-ES" sz="2000" dirty="0">
                <a:latin typeface="+mn-lt"/>
              </a:rPr>
              <a:t>Cambiar el bit de modo de la CPU (</a:t>
            </a:r>
            <a:r>
              <a:rPr lang="es-ES" sz="2000" dirty="0">
                <a:latin typeface="+mn-lt"/>
                <a:ea typeface="Courier New"/>
                <a:cs typeface="Courier New"/>
                <a:sym typeface="Courier New"/>
              </a:rPr>
              <a:t>mode bit = 0</a:t>
            </a:r>
            <a:r>
              <a:rPr lang="es-ES" sz="2000" dirty="0">
                <a:latin typeface="+mn-lt"/>
              </a:rPr>
              <a:t>) para entrar al modo kernel.</a:t>
            </a:r>
            <a:endParaRPr sz="2000" dirty="0">
              <a:latin typeface="+mn-l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-ES" sz="2200" b="1" dirty="0">
                <a:latin typeface="+mn-lt"/>
              </a:rPr>
              <a:t>Instrucción </a:t>
            </a:r>
            <a:r>
              <a:rPr lang="es-ES" sz="2200" b="1" dirty="0" err="1">
                <a:solidFill>
                  <a:schemeClr val="accent6"/>
                </a:solidFill>
                <a:latin typeface="+mn-lt"/>
                <a:ea typeface="Courier New"/>
                <a:cs typeface="Courier New"/>
                <a:sym typeface="Courier New"/>
              </a:rPr>
              <a:t>return</a:t>
            </a:r>
            <a:r>
              <a:rPr lang="es-ES" sz="2200" b="1" dirty="0">
                <a:solidFill>
                  <a:schemeClr val="accent6"/>
                </a:solidFill>
                <a:latin typeface="+mn-lt"/>
                <a:ea typeface="Courier New"/>
                <a:cs typeface="Courier New"/>
                <a:sym typeface="Courier New"/>
              </a:rPr>
              <a:t> </a:t>
            </a:r>
            <a:r>
              <a:rPr lang="es-ES" sz="2200" b="1" dirty="0" err="1">
                <a:solidFill>
                  <a:schemeClr val="accent6"/>
                </a:solidFill>
                <a:latin typeface="+mn-lt"/>
                <a:ea typeface="Courier New"/>
                <a:cs typeface="Courier New"/>
                <a:sym typeface="Courier New"/>
              </a:rPr>
              <a:t>from</a:t>
            </a:r>
            <a:r>
              <a:rPr lang="es-ES" sz="2200" b="1" dirty="0">
                <a:solidFill>
                  <a:schemeClr val="accent6"/>
                </a:solidFill>
                <a:latin typeface="+mn-lt"/>
                <a:ea typeface="Courier New"/>
                <a:cs typeface="Courier New"/>
                <a:sym typeface="Courier New"/>
              </a:rPr>
              <a:t> trap</a:t>
            </a:r>
            <a:r>
              <a:rPr lang="es-ES" sz="2200" dirty="0">
                <a:latin typeface="+mn-lt"/>
              </a:rPr>
              <a:t>: Permite:</a:t>
            </a:r>
            <a:endParaRPr sz="22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-ES" sz="2000" dirty="0">
                <a:latin typeface="+mn-lt"/>
              </a:rPr>
              <a:t>Retornar al modo usuario.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-ES" sz="2000" dirty="0">
                <a:latin typeface="+mn-lt"/>
              </a:rPr>
              <a:t>Restablece CPU (</a:t>
            </a:r>
            <a:r>
              <a:rPr lang="es-ES" sz="2000" dirty="0">
                <a:latin typeface="+mn-lt"/>
                <a:ea typeface="Courier New"/>
                <a:cs typeface="Courier New"/>
                <a:sym typeface="Courier New"/>
              </a:rPr>
              <a:t>mode bit = 1</a:t>
            </a:r>
            <a:r>
              <a:rPr lang="es-ES" sz="2000" dirty="0">
                <a:latin typeface="+mn-lt"/>
              </a:rPr>
              <a:t>) a modo usuario.</a:t>
            </a:r>
            <a:endParaRPr sz="20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</p:txBody>
      </p:sp>
      <p:grpSp>
        <p:nvGrpSpPr>
          <p:cNvPr id="549" name="Google Shape;549;p47"/>
          <p:cNvGrpSpPr/>
          <p:nvPr/>
        </p:nvGrpSpPr>
        <p:grpSpPr>
          <a:xfrm>
            <a:off x="2257775" y="4582475"/>
            <a:ext cx="1650900" cy="1473300"/>
            <a:chOff x="3388075" y="4087175"/>
            <a:chExt cx="1650900" cy="1473300"/>
          </a:xfrm>
        </p:grpSpPr>
        <p:sp>
          <p:nvSpPr>
            <p:cNvPr id="550" name="Google Shape;550;p47"/>
            <p:cNvSpPr/>
            <p:nvPr/>
          </p:nvSpPr>
          <p:spPr>
            <a:xfrm>
              <a:off x="3388075" y="4087175"/>
              <a:ext cx="1650900" cy="1473300"/>
            </a:xfrm>
            <a:prstGeom prst="rect">
              <a:avLst/>
            </a:prstGeom>
            <a:solidFill>
              <a:srgbClr val="F3F3F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300" b="1">
                  <a:latin typeface="Courier New"/>
                  <a:ea typeface="Courier New"/>
                  <a:cs typeface="Courier New"/>
                  <a:sym typeface="Courier New"/>
                </a:rPr>
                <a:t>CPU</a:t>
              </a:r>
              <a:endParaRPr sz="2300"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4391275" y="4899975"/>
              <a:ext cx="355500" cy="381000"/>
            </a:xfrm>
            <a:prstGeom prst="rect">
              <a:avLst/>
            </a:prstGeom>
            <a:solidFill>
              <a:srgbClr val="FFE59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7"/>
            <p:cNvSpPr txBox="1"/>
            <p:nvPr/>
          </p:nvSpPr>
          <p:spPr>
            <a:xfrm>
              <a:off x="3680275" y="4874925"/>
              <a:ext cx="7110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 dirty="0">
                  <a:latin typeface="Courier New"/>
                  <a:ea typeface="Courier New"/>
                  <a:cs typeface="Courier New"/>
                  <a:sym typeface="Courier New"/>
                </a:rPr>
                <a:t>mode</a:t>
              </a:r>
              <a:endParaRPr sz="1600" b="1" dirty="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sp>
        <p:nvSpPr>
          <p:cNvPr id="553" name="Google Shape;553;p47"/>
          <p:cNvSpPr/>
          <p:nvPr/>
        </p:nvSpPr>
        <p:spPr>
          <a:xfrm>
            <a:off x="8836375" y="4690425"/>
            <a:ext cx="1473300" cy="14733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latin typeface="Courier New"/>
                <a:ea typeface="Courier New"/>
                <a:cs typeface="Courier New"/>
                <a:sym typeface="Courier New"/>
              </a:rPr>
              <a:t>Kernel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(mode = 0)</a:t>
            </a:r>
            <a:endParaRPr sz="18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54" name="Google Shape;554;p47"/>
          <p:cNvSpPr/>
          <p:nvPr/>
        </p:nvSpPr>
        <p:spPr>
          <a:xfrm>
            <a:off x="5635875" y="4582475"/>
            <a:ext cx="1473300" cy="14733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 err="1">
                <a:latin typeface="Courier New"/>
                <a:ea typeface="Courier New"/>
                <a:cs typeface="Courier New"/>
                <a:sym typeface="Courier New"/>
              </a:rPr>
              <a:t>User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(mode = 1)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555" name="Google Shape;555;p47"/>
          <p:cNvCxnSpPr>
            <a:stCxn id="554" idx="0"/>
            <a:endCxn id="553" idx="0"/>
          </p:cNvCxnSpPr>
          <p:nvPr/>
        </p:nvCxnSpPr>
        <p:spPr>
          <a:xfrm rot="-5400000" flipH="1">
            <a:off x="7918725" y="3036275"/>
            <a:ext cx="108000" cy="3200400"/>
          </a:xfrm>
          <a:prstGeom prst="curvedConnector3">
            <a:avLst>
              <a:gd name="adj1" fmla="val -329259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6" name="Google Shape;556;p47"/>
          <p:cNvCxnSpPr>
            <a:stCxn id="553" idx="4"/>
            <a:endCxn id="554" idx="4"/>
          </p:cNvCxnSpPr>
          <p:nvPr/>
        </p:nvCxnSpPr>
        <p:spPr>
          <a:xfrm rot="5400000" flipH="1">
            <a:off x="7918825" y="4509525"/>
            <a:ext cx="108000" cy="3200400"/>
          </a:xfrm>
          <a:prstGeom prst="curvedConnector3">
            <a:avLst>
              <a:gd name="adj1" fmla="val -32328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7" name="Google Shape;557;p47"/>
          <p:cNvSpPr txBox="1"/>
          <p:nvPr/>
        </p:nvSpPr>
        <p:spPr>
          <a:xfrm>
            <a:off x="7458375" y="4242788"/>
            <a:ext cx="952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trap</a:t>
            </a:r>
            <a:endParaRPr sz="1600" dirty="0">
              <a:solidFill>
                <a:schemeClr val="accent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58" name="Google Shape;558;p47"/>
          <p:cNvSpPr txBox="1"/>
          <p:nvPr/>
        </p:nvSpPr>
        <p:spPr>
          <a:xfrm>
            <a:off x="7109175" y="5770950"/>
            <a:ext cx="16509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ES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600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s-ES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trap</a:t>
            </a:r>
            <a:endParaRPr sz="1600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8"/>
          <p:cNvSpPr txBox="1">
            <a:spLocks noGrp="1"/>
          </p:cNvSpPr>
          <p:nvPr>
            <p:ph type="title"/>
          </p:nvPr>
        </p:nvSpPr>
        <p:spPr>
          <a:xfrm>
            <a:off x="595085" y="96038"/>
            <a:ext cx="9942285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 - Protocolo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4" name="Google Shape;564;p48"/>
          <p:cNvSpPr txBox="1">
            <a:spLocks noGrp="1"/>
          </p:cNvSpPr>
          <p:nvPr>
            <p:ph type="body" idx="1"/>
          </p:nvPr>
        </p:nvSpPr>
        <p:spPr>
          <a:xfrm>
            <a:off x="739070" y="1073467"/>
            <a:ext cx="6877350" cy="46418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016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</a:pPr>
            <a:r>
              <a:rPr lang="es-ES" sz="2000" b="1" dirty="0">
                <a:latin typeface="+mn-lt"/>
              </a:rPr>
              <a:t>SO @ Boot</a:t>
            </a:r>
            <a:endParaRPr b="1" dirty="0">
              <a:latin typeface="+mn-lt"/>
            </a:endParaRPr>
          </a:p>
        </p:txBody>
      </p:sp>
      <p:graphicFrame>
        <p:nvGraphicFramePr>
          <p:cNvPr id="565" name="Google Shape;565;p48"/>
          <p:cNvGraphicFramePr/>
          <p:nvPr>
            <p:extLst>
              <p:ext uri="{D42A27DB-BD31-4B8C-83A1-F6EECF244321}">
                <p14:modId xmlns:p14="http://schemas.microsoft.com/office/powerpoint/2010/main" val="74591670"/>
              </p:ext>
            </p:extLst>
          </p:nvPr>
        </p:nvGraphicFramePr>
        <p:xfrm>
          <a:off x="1055863" y="1537656"/>
          <a:ext cx="6021225" cy="2168518"/>
        </p:xfrm>
        <a:graphic>
          <a:graphicData uri="http://schemas.openxmlformats.org/drawingml/2006/table">
            <a:tbl>
              <a:tblPr>
                <a:noFill/>
                <a:tableStyleId>{FB9EFA35-8E2C-4024-A639-D8BE7C187570}</a:tableStyleId>
              </a:tblPr>
              <a:tblGrid>
                <a:gridCol w="294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77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 dirty="0"/>
                        <a:t>SO @ Boot</a:t>
                      </a:r>
                      <a:endParaRPr sz="1800" b="1" dirty="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 dirty="0"/>
                        <a:t>(Modo kernel)</a:t>
                      </a:r>
                      <a:endParaRPr sz="1800" b="1" dirty="0"/>
                    </a:p>
                  </a:txBody>
                  <a:tcPr marL="91425" marR="91425" marT="91425" marB="91425"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/>
                        <a:t>Hardware</a:t>
                      </a:r>
                      <a:endParaRPr sz="180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1350"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●"/>
                      </a:pPr>
                      <a:r>
                        <a:rPr lang="es-ES" sz="1400" dirty="0"/>
                        <a:t>Inicializa la </a:t>
                      </a:r>
                      <a:r>
                        <a:rPr lang="es-ES" sz="1400" b="1" dirty="0"/>
                        <a:t>trap table</a:t>
                      </a:r>
                      <a:endParaRPr sz="1400" b="1" dirty="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●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Almacena la dirección del </a:t>
                      </a:r>
                      <a:r>
                        <a:rPr lang="es-ES" sz="1400" b="1" dirty="0" err="1">
                          <a:solidFill>
                            <a:schemeClr val="dk1"/>
                          </a:solidFill>
                        </a:rPr>
                        <a:t>Syscal</a:t>
                      </a:r>
                      <a:r>
                        <a:rPr lang="es-ES" sz="1400" b="1" dirty="0">
                          <a:solidFill>
                            <a:schemeClr val="dk1"/>
                          </a:solidFill>
                        </a:rPr>
                        <a:t> handler</a:t>
                      </a:r>
                      <a:endParaRPr sz="1400" b="1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●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Ejecuta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 de 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main()</a:t>
                      </a:r>
                      <a:endParaRPr sz="140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66" name="Google Shape;566;p48"/>
          <p:cNvGraphicFramePr/>
          <p:nvPr/>
        </p:nvGraphicFramePr>
        <p:xfrm>
          <a:off x="8322025" y="1870650"/>
          <a:ext cx="1003300" cy="1371450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1003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3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67" name="Google Shape;567;p48"/>
          <p:cNvGraphicFramePr/>
          <p:nvPr/>
        </p:nvGraphicFramePr>
        <p:xfrm>
          <a:off x="10249625" y="1870650"/>
          <a:ext cx="1311975" cy="1904875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131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0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disc</a:t>
                      </a:r>
                      <a:endParaRPr sz="13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network</a:t>
                      </a:r>
                      <a:endParaRPr sz="13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0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timer</a:t>
                      </a:r>
                      <a:endParaRPr sz="13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0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keyboard</a:t>
                      </a:r>
                      <a:endParaRPr sz="13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 call</a:t>
                      </a:r>
                      <a:endParaRPr sz="13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68" name="Google Shape;568;p48"/>
          <p:cNvSpPr txBox="1"/>
          <p:nvPr/>
        </p:nvSpPr>
        <p:spPr>
          <a:xfrm>
            <a:off x="8209425" y="1115375"/>
            <a:ext cx="1228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latin typeface="Courier New"/>
                <a:ea typeface="Courier New"/>
                <a:cs typeface="Courier New"/>
                <a:sym typeface="Courier New"/>
              </a:rPr>
              <a:t>Trap table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569" name="Google Shape;569;p48"/>
          <p:cNvGraphicFramePr/>
          <p:nvPr/>
        </p:nvGraphicFramePr>
        <p:xfrm>
          <a:off x="8322025" y="4469850"/>
          <a:ext cx="1003300" cy="822870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1003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3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70" name="Google Shape;570;p48"/>
          <p:cNvSpPr txBox="1"/>
          <p:nvPr/>
        </p:nvSpPr>
        <p:spPr>
          <a:xfrm>
            <a:off x="8209425" y="3828200"/>
            <a:ext cx="1228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latin typeface="Courier New"/>
                <a:ea typeface="Courier New"/>
                <a:cs typeface="Courier New"/>
                <a:sym typeface="Courier New"/>
              </a:rPr>
              <a:t>Syscall table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571" name="Google Shape;571;p48"/>
          <p:cNvGraphicFramePr/>
          <p:nvPr/>
        </p:nvGraphicFramePr>
        <p:xfrm>
          <a:off x="10249625" y="4309813"/>
          <a:ext cx="1311975" cy="1142925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131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0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open</a:t>
                      </a:r>
                      <a:endParaRPr sz="13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read</a:t>
                      </a:r>
                      <a:endParaRPr sz="13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0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getpid</a:t>
                      </a:r>
                      <a:endParaRPr sz="13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cxnSp>
        <p:nvCxnSpPr>
          <p:cNvPr id="572" name="Google Shape;572;p48"/>
          <p:cNvCxnSpPr/>
          <p:nvPr/>
        </p:nvCxnSpPr>
        <p:spPr>
          <a:xfrm>
            <a:off x="9093550" y="2029775"/>
            <a:ext cx="1168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3" name="Google Shape;573;p48"/>
          <p:cNvCxnSpPr/>
          <p:nvPr/>
        </p:nvCxnSpPr>
        <p:spPr>
          <a:xfrm>
            <a:off x="9131650" y="2296475"/>
            <a:ext cx="1130400" cy="533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4" name="Google Shape;574;p48"/>
          <p:cNvCxnSpPr/>
          <p:nvPr/>
        </p:nvCxnSpPr>
        <p:spPr>
          <a:xfrm rot="10800000" flipH="1">
            <a:off x="9182450" y="2436075"/>
            <a:ext cx="1054200" cy="139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5" name="Google Shape;575;p48"/>
          <p:cNvCxnSpPr/>
          <p:nvPr/>
        </p:nvCxnSpPr>
        <p:spPr>
          <a:xfrm>
            <a:off x="9150700" y="2823150"/>
            <a:ext cx="1111200" cy="413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6" name="Google Shape;576;p48"/>
          <p:cNvCxnSpPr/>
          <p:nvPr/>
        </p:nvCxnSpPr>
        <p:spPr>
          <a:xfrm>
            <a:off x="9150700" y="3096150"/>
            <a:ext cx="1111200" cy="4956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7" name="Google Shape;577;p48"/>
          <p:cNvCxnSpPr/>
          <p:nvPr/>
        </p:nvCxnSpPr>
        <p:spPr>
          <a:xfrm rot="10800000" flipH="1">
            <a:off x="9122200" y="4506325"/>
            <a:ext cx="1114500" cy="151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8" name="Google Shape;578;p48"/>
          <p:cNvCxnSpPr/>
          <p:nvPr/>
        </p:nvCxnSpPr>
        <p:spPr>
          <a:xfrm>
            <a:off x="9122200" y="4872450"/>
            <a:ext cx="1114500" cy="408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9" name="Google Shape;579;p48"/>
          <p:cNvCxnSpPr/>
          <p:nvPr/>
        </p:nvCxnSpPr>
        <p:spPr>
          <a:xfrm rot="10800000" flipH="1">
            <a:off x="9144350" y="4912675"/>
            <a:ext cx="1092300" cy="266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0" name="Google Shape;580;p48"/>
          <p:cNvSpPr txBox="1"/>
          <p:nvPr/>
        </p:nvSpPr>
        <p:spPr>
          <a:xfrm>
            <a:off x="595086" y="6418172"/>
            <a:ext cx="903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/>
              <a:t>Recomendación</a:t>
            </a:r>
            <a:r>
              <a:rPr lang="es-ES" sz="1000" dirty="0"/>
              <a:t>: Antes de empezar esta parte vea el video </a:t>
            </a:r>
            <a:r>
              <a:rPr lang="es-ES" sz="1000" b="1" dirty="0" err="1"/>
              <a:t>Computer</a:t>
            </a:r>
            <a:r>
              <a:rPr lang="es-ES" sz="1000" b="1" dirty="0"/>
              <a:t> Boot </a:t>
            </a:r>
            <a:r>
              <a:rPr lang="es-ES" sz="1000" b="1" dirty="0" err="1"/>
              <a:t>Process</a:t>
            </a:r>
            <a:r>
              <a:rPr lang="es-ES" sz="1000" b="1" dirty="0"/>
              <a:t> </a:t>
            </a:r>
            <a:r>
              <a:rPr lang="es-ES" sz="1000" b="1" dirty="0" err="1"/>
              <a:t>animation</a:t>
            </a:r>
            <a:r>
              <a:rPr lang="es-ES" sz="1000" b="1" dirty="0"/>
              <a:t> </a:t>
            </a:r>
            <a:r>
              <a:rPr lang="es-ES" sz="1000" u="sng" dirty="0">
                <a:solidFill>
                  <a:schemeClr val="hlink"/>
                </a:solidFill>
                <a:hlinkClick r:id="rId3"/>
              </a:rPr>
              <a:t>[link]</a:t>
            </a:r>
            <a:endParaRPr sz="1000" dirty="0"/>
          </a:p>
        </p:txBody>
      </p:sp>
      <p:sp>
        <p:nvSpPr>
          <p:cNvPr id="581" name="Google Shape;581;p48"/>
          <p:cNvSpPr txBox="1"/>
          <p:nvPr/>
        </p:nvSpPr>
        <p:spPr>
          <a:xfrm>
            <a:off x="595086" y="5787422"/>
            <a:ext cx="618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/>
              <a:t>Archivos relacionados</a:t>
            </a:r>
            <a:r>
              <a:rPr lang="es-ES" sz="1000" dirty="0"/>
              <a:t>: </a:t>
            </a:r>
            <a:r>
              <a:rPr lang="es-ES" sz="1000" u="sng" dirty="0" err="1">
                <a:solidFill>
                  <a:schemeClr val="hlink"/>
                </a:solidFill>
                <a:hlinkClick r:id="rId4"/>
              </a:rPr>
              <a:t>trap.c</a:t>
            </a:r>
            <a:r>
              <a:rPr lang="es-ES" sz="1000" dirty="0"/>
              <a:t>, </a:t>
            </a:r>
            <a:r>
              <a:rPr lang="es-ES" sz="1000" u="sng" dirty="0" err="1">
                <a:solidFill>
                  <a:schemeClr val="hlink"/>
                </a:solidFill>
                <a:hlinkClick r:id="rId5"/>
              </a:rPr>
              <a:t>trapasm.S</a:t>
            </a:r>
            <a:r>
              <a:rPr lang="es-ES" sz="1000" dirty="0"/>
              <a:t>, </a:t>
            </a:r>
            <a:r>
              <a:rPr lang="es-ES" sz="1000" u="sng" dirty="0">
                <a:solidFill>
                  <a:schemeClr val="hlink"/>
                </a:solidFill>
                <a:hlinkClick r:id="rId6"/>
              </a:rPr>
              <a:t>vectors.pl</a:t>
            </a:r>
            <a:r>
              <a:rPr lang="es-ES" sz="1000" dirty="0"/>
              <a:t> (Para mas información ver: A </a:t>
            </a:r>
            <a:r>
              <a:rPr lang="es-ES" sz="1000" dirty="0" err="1"/>
              <a:t>commentary</a:t>
            </a:r>
            <a:r>
              <a:rPr lang="es-ES" sz="1000" dirty="0"/>
              <a:t> </a:t>
            </a:r>
            <a:r>
              <a:rPr lang="es-ES" sz="1000" dirty="0" err="1"/>
              <a:t>on</a:t>
            </a:r>
            <a:r>
              <a:rPr lang="es-ES" sz="1000" dirty="0"/>
              <a:t> </a:t>
            </a:r>
            <a:r>
              <a:rPr lang="es-ES" sz="1000" dirty="0" err="1"/>
              <a:t>the</a:t>
            </a:r>
            <a:r>
              <a:rPr lang="es-ES" sz="1000" dirty="0"/>
              <a:t> </a:t>
            </a:r>
            <a:r>
              <a:rPr lang="es-ES" sz="1000" dirty="0" err="1"/>
              <a:t>sixth</a:t>
            </a:r>
            <a:r>
              <a:rPr lang="es-ES" sz="1000" dirty="0"/>
              <a:t> </a:t>
            </a:r>
            <a:r>
              <a:rPr lang="es-ES" sz="1000" dirty="0" err="1"/>
              <a:t>Edition</a:t>
            </a:r>
            <a:r>
              <a:rPr lang="es-ES" sz="1000" dirty="0"/>
              <a:t> Unix </a:t>
            </a:r>
            <a:r>
              <a:rPr lang="es-ES" sz="1000" dirty="0" err="1"/>
              <a:t>Operating</a:t>
            </a:r>
            <a:r>
              <a:rPr lang="es-ES" sz="1000" dirty="0"/>
              <a:t> </a:t>
            </a:r>
            <a:r>
              <a:rPr lang="es-ES" sz="1000" dirty="0" err="1"/>
              <a:t>System</a:t>
            </a:r>
            <a:r>
              <a:rPr lang="es-ES" sz="1000" dirty="0"/>
              <a:t> de J. </a:t>
            </a:r>
            <a:r>
              <a:rPr lang="es-ES" sz="1000" dirty="0" err="1"/>
              <a:t>Lions</a:t>
            </a:r>
            <a:r>
              <a:rPr lang="es-ES" sz="1000" dirty="0"/>
              <a:t> </a:t>
            </a:r>
            <a:r>
              <a:rPr lang="es-ES" sz="1000" u="sng" dirty="0">
                <a:solidFill>
                  <a:schemeClr val="hlink"/>
                </a:solidFill>
                <a:hlinkClick r:id="rId7"/>
              </a:rPr>
              <a:t>[link]</a:t>
            </a:r>
            <a:r>
              <a:rPr lang="es-ES" sz="1000" dirty="0"/>
              <a:t>)</a:t>
            </a:r>
            <a:endParaRPr sz="10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49"/>
          <p:cNvSpPr txBox="1">
            <a:spLocks noGrp="1"/>
          </p:cNvSpPr>
          <p:nvPr>
            <p:ph type="body" idx="1"/>
          </p:nvPr>
        </p:nvSpPr>
        <p:spPr>
          <a:xfrm>
            <a:off x="870211" y="1227724"/>
            <a:ext cx="10479314" cy="46418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016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</a:pPr>
            <a:r>
              <a:rPr lang="es-ES" sz="2000" b="1" dirty="0">
                <a:latin typeface="+mn-lt"/>
              </a:rPr>
              <a:t>SO @ Run</a:t>
            </a:r>
            <a:endParaRPr b="1" dirty="0">
              <a:latin typeface="+mn-lt"/>
            </a:endParaRPr>
          </a:p>
        </p:txBody>
      </p:sp>
      <p:graphicFrame>
        <p:nvGraphicFramePr>
          <p:cNvPr id="588" name="Google Shape;588;p49"/>
          <p:cNvGraphicFramePr/>
          <p:nvPr>
            <p:extLst>
              <p:ext uri="{D42A27DB-BD31-4B8C-83A1-F6EECF244321}">
                <p14:modId xmlns:p14="http://schemas.microsoft.com/office/powerpoint/2010/main" val="280523249"/>
              </p:ext>
            </p:extLst>
          </p:nvPr>
        </p:nvGraphicFramePr>
        <p:xfrm>
          <a:off x="842475" y="1874100"/>
          <a:ext cx="10861350" cy="4677925"/>
        </p:xfrm>
        <a:graphic>
          <a:graphicData uri="http://schemas.openxmlformats.org/drawingml/2006/table">
            <a:tbl>
              <a:tblPr>
                <a:noFill/>
                <a:tableStyleId>{FB9EFA35-8E2C-4024-A639-D8BE7C187570}</a:tableStyleId>
              </a:tblPr>
              <a:tblGrid>
                <a:gridCol w="3873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4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38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/>
                        <a:t>SO @ Run</a:t>
                      </a:r>
                      <a:endParaRPr sz="1600" b="1" dirty="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/>
                        <a:t>(Modo kernel)</a:t>
                      </a:r>
                      <a:endParaRPr sz="1600" b="1" dirty="0"/>
                    </a:p>
                  </a:txBody>
                  <a:tcPr marL="91425" marR="91425" marT="91425" marB="91425"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/>
                        <a:t>Hardware</a:t>
                      </a:r>
                      <a:endParaRPr sz="160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/>
                        <a:t>Programa</a:t>
                      </a:r>
                      <a:endParaRPr sz="1600"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/>
                        <a:t>(Modo usuario)</a:t>
                      </a:r>
                      <a:endParaRPr sz="160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1350"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s-ES" sz="1400" dirty="0"/>
                        <a:t>Crea entrada en la lista de procesos</a:t>
                      </a:r>
                      <a:endParaRPr sz="1400" dirty="0"/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s-ES" sz="1400" dirty="0"/>
                        <a:t>Asigna memoria al proceso</a:t>
                      </a:r>
                      <a:endParaRPr sz="1400" dirty="0"/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s-ES" sz="1400" dirty="0"/>
                        <a:t>Carga el programa a memoria </a:t>
                      </a:r>
                      <a:endParaRPr sz="1400" dirty="0"/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s-ES" sz="1400" dirty="0"/>
                        <a:t>Inicializa pila (</a:t>
                      </a:r>
                      <a:r>
                        <a:rPr lang="es-ES" sz="1400" b="1" dirty="0"/>
                        <a:t>stack</a:t>
                      </a:r>
                      <a:r>
                        <a:rPr lang="es-ES" sz="1400" dirty="0"/>
                        <a:t>) con </a:t>
                      </a:r>
                      <a:r>
                        <a:rPr lang="es-ES" sz="14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argc/argv</a:t>
                      </a:r>
                      <a:endParaRPr sz="14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s-ES" sz="1400" dirty="0"/>
                        <a:t>Almacena valores de registros en el </a:t>
                      </a:r>
                      <a:r>
                        <a:rPr lang="es-ES" sz="1400" b="1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kernel stack</a:t>
                      </a:r>
                      <a:endParaRPr sz="1400"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Courier New"/>
                        <a:buChar char="●"/>
                      </a:pPr>
                      <a:r>
                        <a:rPr lang="es-ES" sz="1400" b="1" dirty="0" err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Return-from-trap</a:t>
                      </a:r>
                      <a:endParaRPr sz="1400"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Inicializa registros desde el kernel stack</a:t>
                      </a:r>
                      <a:endParaRPr sz="1400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Pasa a </a:t>
                      </a:r>
                      <a:r>
                        <a:rPr lang="es-ES" sz="1400" b="1" dirty="0">
                          <a:solidFill>
                            <a:schemeClr val="dk1"/>
                          </a:solidFill>
                        </a:rPr>
                        <a:t>modo usuario</a:t>
                      </a:r>
                      <a:endParaRPr sz="1400" b="1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Salta a 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main()</a:t>
                      </a:r>
                      <a:endParaRPr sz="140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Ejecuta 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main()</a:t>
                      </a:r>
                      <a:endParaRPr sz="140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…</a:t>
                      </a:r>
                      <a:endParaRPr sz="1400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Llamado al sistema (</a:t>
                      </a:r>
                      <a:r>
                        <a:rPr lang="es-ES" sz="1400" b="1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trap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89" name="Google Shape;589;p49"/>
          <p:cNvSpPr txBox="1"/>
          <p:nvPr/>
        </p:nvSpPr>
        <p:spPr>
          <a:xfrm>
            <a:off x="745200" y="6552025"/>
            <a:ext cx="11055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/>
              <a:t>Archivos relacionados</a:t>
            </a:r>
            <a:r>
              <a:rPr lang="es-ES" sz="1000"/>
              <a:t>: </a:t>
            </a:r>
            <a:r>
              <a:rPr lang="es-ES" sz="1000" u="sng">
                <a:solidFill>
                  <a:schemeClr val="hlink"/>
                </a:solidFill>
                <a:hlinkClick r:id="rId3"/>
              </a:rPr>
              <a:t>proc.h</a:t>
            </a:r>
            <a:r>
              <a:rPr lang="es-ES" sz="1000"/>
              <a:t>, </a:t>
            </a:r>
            <a:r>
              <a:rPr lang="es-ES" sz="1000" u="sng">
                <a:solidFill>
                  <a:schemeClr val="hlink"/>
                </a:solidFill>
                <a:hlinkClick r:id="rId4"/>
              </a:rPr>
              <a:t>proc.c</a:t>
            </a:r>
            <a:r>
              <a:rPr lang="es-ES" sz="1000"/>
              <a:t> (Para mas información ver: A commentary on the sixth Edition Unix Operating System de J. Lions </a:t>
            </a:r>
            <a:r>
              <a:rPr lang="es-ES" sz="1000" u="sng">
                <a:solidFill>
                  <a:schemeClr val="hlink"/>
                </a:solidFill>
                <a:hlinkClick r:id="rId5"/>
              </a:rPr>
              <a:t>[link]</a:t>
            </a:r>
            <a:r>
              <a:rPr lang="es-ES" sz="1000"/>
              <a:t>)</a:t>
            </a:r>
            <a:endParaRPr sz="1000"/>
          </a:p>
        </p:txBody>
      </p:sp>
      <p:sp>
        <p:nvSpPr>
          <p:cNvPr id="8" name="Google Shape;563;p48">
            <a:extLst>
              <a:ext uri="{FF2B5EF4-FFF2-40B4-BE49-F238E27FC236}">
                <a16:creationId xmlns:a16="http://schemas.microsoft.com/office/drawing/2014/main" id="{7D45AC1F-9D39-4C10-8A22-439DBD588F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5085" y="96038"/>
            <a:ext cx="9942285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 - Protocolo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5" name="Google Shape;595;p50"/>
          <p:cNvGraphicFramePr/>
          <p:nvPr>
            <p:extLst>
              <p:ext uri="{D42A27DB-BD31-4B8C-83A1-F6EECF244321}">
                <p14:modId xmlns:p14="http://schemas.microsoft.com/office/powerpoint/2010/main" val="3376691659"/>
              </p:ext>
            </p:extLst>
          </p:nvPr>
        </p:nvGraphicFramePr>
        <p:xfrm>
          <a:off x="916650" y="1403363"/>
          <a:ext cx="10861350" cy="5127128"/>
        </p:xfrm>
        <a:graphic>
          <a:graphicData uri="http://schemas.openxmlformats.org/drawingml/2006/table">
            <a:tbl>
              <a:tblPr>
                <a:noFill/>
                <a:tableStyleId>{FB9EFA35-8E2C-4024-A639-D8BE7C187570}</a:tableStyleId>
              </a:tblPr>
              <a:tblGrid>
                <a:gridCol w="3937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38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8063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 dirty="0"/>
                        <a:t>SO @ Run</a:t>
                      </a:r>
                      <a:endParaRPr sz="1800" b="1" dirty="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 dirty="0"/>
                        <a:t>(Modo kernel)</a:t>
                      </a:r>
                      <a:endParaRPr sz="1800" b="1" dirty="0"/>
                    </a:p>
                  </a:txBody>
                  <a:tcPr marL="91425" marR="91425" marT="91425" marB="91425"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/>
                        <a:t>Hardware</a:t>
                      </a:r>
                      <a:endParaRPr sz="180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/>
                        <a:t>Programa</a:t>
                      </a:r>
                      <a:endParaRPr sz="1800"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/>
                        <a:t>(Modo usuario)</a:t>
                      </a:r>
                      <a:endParaRPr sz="180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246">
                <a:tc>
                  <a:txBody>
                    <a:bodyPr/>
                    <a:lstStyle/>
                    <a:p>
                      <a:pPr marL="4572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s-ES" sz="1200" dirty="0"/>
                        <a:t>Almacena valores de registros en el </a:t>
                      </a:r>
                      <a:r>
                        <a:rPr lang="es-ES" sz="1200" b="1" dirty="0"/>
                        <a:t>kernel stack</a:t>
                      </a:r>
                      <a:endParaRPr sz="1200" b="1" dirty="0"/>
                    </a:p>
                    <a:p>
                      <a:pPr marL="457200" lvl="0" indent="-304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s-ES" sz="1200" dirty="0"/>
                        <a:t>Pasa a </a:t>
                      </a:r>
                      <a:r>
                        <a:rPr lang="es-ES" sz="1200" b="1" dirty="0"/>
                        <a:t>modo kernel</a:t>
                      </a:r>
                      <a:endParaRPr sz="1200" b="1" dirty="0"/>
                    </a:p>
                    <a:p>
                      <a:pPr marL="457200" lvl="0" indent="-304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s-ES" sz="1200" dirty="0"/>
                        <a:t>Salta al </a:t>
                      </a:r>
                      <a:r>
                        <a:rPr lang="es-ES" sz="1200" b="1" dirty="0"/>
                        <a:t>trap handler</a:t>
                      </a:r>
                      <a:endParaRPr sz="120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0114"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s-ES" sz="1200" dirty="0"/>
                        <a:t>Atiende el evento </a:t>
                      </a:r>
                      <a:r>
                        <a:rPr lang="es-ES" sz="12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trap</a:t>
                      </a:r>
                      <a:endParaRPr sz="12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s-ES" sz="1200" dirty="0"/>
                        <a:t>Realiza el trabajo solicitado por la </a:t>
                      </a:r>
                      <a:r>
                        <a:rPr lang="es-ES" sz="1200" b="1" dirty="0"/>
                        <a:t>llamada al sistema</a:t>
                      </a:r>
                      <a:endParaRPr sz="1200" b="1" dirty="0"/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Courier New"/>
                        <a:buChar char="●"/>
                      </a:pPr>
                      <a:r>
                        <a:rPr lang="es-ES" sz="1200" dirty="0" err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</a:t>
                      </a:r>
                      <a:r>
                        <a:rPr lang="es-ES" sz="12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-</a:t>
                      </a:r>
                      <a:r>
                        <a:rPr lang="es-ES" sz="1200" dirty="0" err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from</a:t>
                      </a:r>
                      <a:r>
                        <a:rPr lang="es-ES" sz="12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-trap</a:t>
                      </a:r>
                      <a:endParaRPr sz="12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963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●"/>
                      </a:pPr>
                      <a:r>
                        <a:rPr lang="es-ES" sz="1200" dirty="0">
                          <a:solidFill>
                            <a:schemeClr val="dk1"/>
                          </a:solidFill>
                        </a:rPr>
                        <a:t>Restaura valores de registros desde el </a:t>
                      </a:r>
                      <a:r>
                        <a:rPr lang="es-ES" sz="1200" b="1" dirty="0">
                          <a:solidFill>
                            <a:schemeClr val="dk1"/>
                          </a:solidFill>
                        </a:rPr>
                        <a:t>kernel stack</a:t>
                      </a:r>
                      <a:endParaRPr sz="1200" b="1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●"/>
                      </a:pPr>
                      <a:r>
                        <a:rPr lang="es-ES" sz="1200" dirty="0">
                          <a:solidFill>
                            <a:schemeClr val="dk1"/>
                          </a:solidFill>
                        </a:rPr>
                        <a:t>Pasa a </a:t>
                      </a:r>
                      <a:r>
                        <a:rPr lang="es-ES" sz="1200" b="1" dirty="0">
                          <a:solidFill>
                            <a:schemeClr val="dk1"/>
                          </a:solidFill>
                        </a:rPr>
                        <a:t>modo usuario</a:t>
                      </a:r>
                      <a:endParaRPr sz="1200" b="1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●"/>
                      </a:pPr>
                      <a:r>
                        <a:rPr lang="es-ES" sz="1200" dirty="0">
                          <a:solidFill>
                            <a:schemeClr val="dk1"/>
                          </a:solidFill>
                        </a:rPr>
                        <a:t>Salta a PC después de </a:t>
                      </a:r>
                      <a:r>
                        <a:rPr lang="es-ES" sz="120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trap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248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●"/>
                      </a:pPr>
                      <a:r>
                        <a:rPr lang="es-ES" sz="1200" dirty="0">
                          <a:solidFill>
                            <a:schemeClr val="dk1"/>
                          </a:solidFill>
                        </a:rPr>
                        <a:t>...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●"/>
                      </a:pPr>
                      <a:r>
                        <a:rPr lang="es-ES" sz="1200" dirty="0" err="1">
                          <a:solidFill>
                            <a:schemeClr val="dk1"/>
                          </a:solidFill>
                        </a:rPr>
                        <a:t>return</a:t>
                      </a:r>
                      <a:r>
                        <a:rPr lang="es-ES" sz="1200" dirty="0">
                          <a:solidFill>
                            <a:schemeClr val="dk1"/>
                          </a:solidFill>
                        </a:rPr>
                        <a:t> de  </a:t>
                      </a:r>
                      <a:r>
                        <a:rPr lang="es-ES" sz="120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main()</a:t>
                      </a:r>
                      <a:endParaRPr sz="120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●"/>
                      </a:pPr>
                      <a:r>
                        <a:rPr lang="es-ES" sz="1200" dirty="0">
                          <a:solidFill>
                            <a:schemeClr val="dk1"/>
                          </a:solidFill>
                        </a:rPr>
                        <a:t>Llamado al sistema </a:t>
                      </a:r>
                      <a:r>
                        <a:rPr lang="es-ES" sz="1200" dirty="0" err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exit</a:t>
                      </a:r>
                      <a:r>
                        <a:rPr lang="es-ES" sz="1200" dirty="0">
                          <a:solidFill>
                            <a:schemeClr val="dk1"/>
                          </a:solidFill>
                        </a:rPr>
                        <a:t> (</a:t>
                      </a:r>
                      <a:r>
                        <a:rPr lang="es-ES" sz="120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trap</a:t>
                      </a:r>
                      <a:r>
                        <a:rPr lang="es-ES" sz="1200" dirty="0">
                          <a:solidFill>
                            <a:schemeClr val="dk1"/>
                          </a:solidFill>
                        </a:rPr>
                        <a:t>)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7260"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s-ES" sz="1200" dirty="0"/>
                        <a:t>Libera la memoria del proceso</a:t>
                      </a:r>
                      <a:endParaRPr sz="1200" dirty="0"/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s-ES" sz="1200" dirty="0"/>
                        <a:t>Elimina la entrada de la lista de procesos.</a:t>
                      </a:r>
                      <a:endParaRPr sz="1200" dirty="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Google Shape;563;p48">
            <a:extLst>
              <a:ext uri="{FF2B5EF4-FFF2-40B4-BE49-F238E27FC236}">
                <a16:creationId xmlns:a16="http://schemas.microsoft.com/office/drawing/2014/main" id="{C96CCD67-84C9-4024-945F-35B7292900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5085" y="96038"/>
            <a:ext cx="9942285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 - Protocolo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51"/>
          <p:cNvSpPr txBox="1">
            <a:spLocks noGrp="1"/>
          </p:cNvSpPr>
          <p:nvPr>
            <p:ph type="title"/>
          </p:nvPr>
        </p:nvSpPr>
        <p:spPr>
          <a:xfrm>
            <a:off x="227829" y="96038"/>
            <a:ext cx="11601314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01" name="Google Shape;601;p51"/>
          <p:cNvSpPr txBox="1">
            <a:spLocks noGrp="1"/>
          </p:cNvSpPr>
          <p:nvPr>
            <p:ph type="body" idx="1"/>
          </p:nvPr>
        </p:nvSpPr>
        <p:spPr>
          <a:xfrm>
            <a:off x="227828" y="886797"/>
            <a:ext cx="11334068" cy="66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Ejecución directa limitada - Ejemplo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393D1246-F575-4E40-98FE-1E57E30C2402}"/>
              </a:ext>
            </a:extLst>
          </p:cNvPr>
          <p:cNvGrpSpPr/>
          <p:nvPr/>
        </p:nvGrpSpPr>
        <p:grpSpPr>
          <a:xfrm>
            <a:off x="1527774" y="5465061"/>
            <a:ext cx="8613090" cy="1012283"/>
            <a:chOff x="6776065" y="5629468"/>
            <a:chExt cx="5427077" cy="1152670"/>
          </a:xfrm>
        </p:grpSpPr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BD0A7E98-F263-4C9F-89FA-55EAC2BD3FD6}"/>
                </a:ext>
              </a:extLst>
            </p:cNvPr>
            <p:cNvGrpSpPr/>
            <p:nvPr/>
          </p:nvGrpSpPr>
          <p:grpSpPr>
            <a:xfrm>
              <a:off x="6776065" y="5629468"/>
              <a:ext cx="5294670" cy="1152670"/>
              <a:chOff x="6268065" y="5718525"/>
              <a:chExt cx="5294670" cy="1152670"/>
            </a:xfrm>
          </p:grpSpPr>
          <p:cxnSp>
            <p:nvCxnSpPr>
              <p:cNvPr id="8" name="Conector recto de flecha 7">
                <a:extLst>
                  <a:ext uri="{FF2B5EF4-FFF2-40B4-BE49-F238E27FC236}">
                    <a16:creationId xmlns:a16="http://schemas.microsoft.com/office/drawing/2014/main" id="{5025C226-BEE1-4574-A349-C1E5641BBD38}"/>
                  </a:ext>
                </a:extLst>
              </p:cNvPr>
              <p:cNvCxnSpPr/>
              <p:nvPr/>
            </p:nvCxnSpPr>
            <p:spPr>
              <a:xfrm>
                <a:off x="6268065" y="6358850"/>
                <a:ext cx="5294670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recto de flecha 8">
                <a:extLst>
                  <a:ext uri="{FF2B5EF4-FFF2-40B4-BE49-F238E27FC236}">
                    <a16:creationId xmlns:a16="http://schemas.microsoft.com/office/drawing/2014/main" id="{CA8777B7-98B0-43AA-9461-5833E98265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68065" y="5718525"/>
                <a:ext cx="4917" cy="115267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FA717534-26BE-4818-B42B-B805EFCCE257}"/>
                </a:ext>
              </a:extLst>
            </p:cNvPr>
            <p:cNvSpPr txBox="1"/>
            <p:nvPr/>
          </p:nvSpPr>
          <p:spPr>
            <a:xfrm>
              <a:off x="11938326" y="6303854"/>
              <a:ext cx="264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t</a:t>
              </a:r>
            </a:p>
          </p:txBody>
        </p: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402B70FA-9868-43F7-914E-96ACA542F927}"/>
              </a:ext>
            </a:extLst>
          </p:cNvPr>
          <p:cNvGrpSpPr/>
          <p:nvPr/>
        </p:nvGrpSpPr>
        <p:grpSpPr>
          <a:xfrm>
            <a:off x="406133" y="5219730"/>
            <a:ext cx="874197" cy="1176915"/>
            <a:chOff x="227828" y="5196269"/>
            <a:chExt cx="874197" cy="1176915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E7570BEE-4EFE-4382-90D0-E24C2A2655DD}"/>
                </a:ext>
              </a:extLst>
            </p:cNvPr>
            <p:cNvSpPr/>
            <p:nvPr/>
          </p:nvSpPr>
          <p:spPr>
            <a:xfrm>
              <a:off x="227828" y="5547514"/>
              <a:ext cx="874197" cy="82567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895DD936-21D5-493D-BA1C-1C6FBF475255}"/>
                </a:ext>
              </a:extLst>
            </p:cNvPr>
            <p:cNvSpPr txBox="1"/>
            <p:nvPr/>
          </p:nvSpPr>
          <p:spPr>
            <a:xfrm>
              <a:off x="406133" y="5196269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CPU</a:t>
              </a:r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53AB4A5E-B8CA-4C10-8914-AC8169196EFE}"/>
                </a:ext>
              </a:extLst>
            </p:cNvPr>
            <p:cNvSpPr/>
            <p:nvPr/>
          </p:nvSpPr>
          <p:spPr>
            <a:xfrm>
              <a:off x="664927" y="5692174"/>
              <a:ext cx="286650" cy="24146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062072B4-5C04-4192-9859-0599BAAF4617}"/>
                </a:ext>
              </a:extLst>
            </p:cNvPr>
            <p:cNvSpPr txBox="1"/>
            <p:nvPr/>
          </p:nvSpPr>
          <p:spPr>
            <a:xfrm>
              <a:off x="262755" y="5609104"/>
              <a:ext cx="386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M</a:t>
              </a:r>
            </a:p>
          </p:txBody>
        </p:sp>
      </p:grpSp>
      <p:sp>
        <p:nvSpPr>
          <p:cNvPr id="21" name="Rectángulo 20">
            <a:extLst>
              <a:ext uri="{FF2B5EF4-FFF2-40B4-BE49-F238E27FC236}">
                <a16:creationId xmlns:a16="http://schemas.microsoft.com/office/drawing/2014/main" id="{FD7E11B8-D95D-44AC-B809-8B7D117559AA}"/>
              </a:ext>
            </a:extLst>
          </p:cNvPr>
          <p:cNvSpPr/>
          <p:nvPr/>
        </p:nvSpPr>
        <p:spPr>
          <a:xfrm>
            <a:off x="2639366" y="1926471"/>
            <a:ext cx="1487335" cy="26306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0AAE0379-65DB-46F0-97A3-F8901007BF2B}"/>
              </a:ext>
            </a:extLst>
          </p:cNvPr>
          <p:cNvSpPr txBox="1"/>
          <p:nvPr/>
        </p:nvSpPr>
        <p:spPr>
          <a:xfrm>
            <a:off x="2745020" y="1530472"/>
            <a:ext cx="127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Memoria</a:t>
            </a:r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C95E64D2-A8A4-478E-97CC-0552DCC04F2C}"/>
              </a:ext>
            </a:extLst>
          </p:cNvPr>
          <p:cNvGrpSpPr/>
          <p:nvPr/>
        </p:nvGrpSpPr>
        <p:grpSpPr>
          <a:xfrm>
            <a:off x="406133" y="2197366"/>
            <a:ext cx="874197" cy="1195002"/>
            <a:chOff x="1620690" y="2501644"/>
            <a:chExt cx="874197" cy="1195002"/>
          </a:xfrm>
        </p:grpSpPr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46544706-20C0-431E-A7A5-1DFA85813D9D}"/>
                </a:ext>
              </a:extLst>
            </p:cNvPr>
            <p:cNvSpPr/>
            <p:nvPr/>
          </p:nvSpPr>
          <p:spPr>
            <a:xfrm>
              <a:off x="1620690" y="2870976"/>
              <a:ext cx="874197" cy="82567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43C4A29B-5639-41CC-891F-34DEE22ACFEF}"/>
                </a:ext>
              </a:extLst>
            </p:cNvPr>
            <p:cNvSpPr txBox="1"/>
            <p:nvPr/>
          </p:nvSpPr>
          <p:spPr>
            <a:xfrm>
              <a:off x="1798994" y="2501644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CPU</a:t>
              </a:r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846A43CE-257C-4AEA-9681-C4E6C8E44625}"/>
                </a:ext>
              </a:extLst>
            </p:cNvPr>
            <p:cNvSpPr/>
            <p:nvPr/>
          </p:nvSpPr>
          <p:spPr>
            <a:xfrm>
              <a:off x="2057788" y="2997549"/>
              <a:ext cx="286650" cy="24146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91998551-F008-496C-811E-4FF7FDAB3507}"/>
                </a:ext>
              </a:extLst>
            </p:cNvPr>
            <p:cNvSpPr txBox="1"/>
            <p:nvPr/>
          </p:nvSpPr>
          <p:spPr>
            <a:xfrm>
              <a:off x="1655616" y="2914479"/>
              <a:ext cx="386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41650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51"/>
          <p:cNvSpPr txBox="1">
            <a:spLocks noGrp="1"/>
          </p:cNvSpPr>
          <p:nvPr>
            <p:ph type="title"/>
          </p:nvPr>
        </p:nvSpPr>
        <p:spPr>
          <a:xfrm>
            <a:off x="227829" y="96038"/>
            <a:ext cx="11601314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01" name="Google Shape;601;p51"/>
          <p:cNvSpPr txBox="1">
            <a:spLocks noGrp="1"/>
          </p:cNvSpPr>
          <p:nvPr>
            <p:ph type="body" idx="1"/>
          </p:nvPr>
        </p:nvSpPr>
        <p:spPr>
          <a:xfrm>
            <a:off x="227828" y="886797"/>
            <a:ext cx="10411200" cy="66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Ejecución directa limitada - Ejemplo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02" name="Google Shape;60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5579" y="1907273"/>
            <a:ext cx="5206254" cy="30434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393D1246-F575-4E40-98FE-1E57E30C2402}"/>
              </a:ext>
            </a:extLst>
          </p:cNvPr>
          <p:cNvGrpSpPr/>
          <p:nvPr/>
        </p:nvGrpSpPr>
        <p:grpSpPr>
          <a:xfrm>
            <a:off x="1336769" y="5548172"/>
            <a:ext cx="5061347" cy="1012283"/>
            <a:chOff x="6776065" y="5629468"/>
            <a:chExt cx="5559486" cy="1152670"/>
          </a:xfrm>
        </p:grpSpPr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BD0A7E98-F263-4C9F-89FA-55EAC2BD3FD6}"/>
                </a:ext>
              </a:extLst>
            </p:cNvPr>
            <p:cNvGrpSpPr/>
            <p:nvPr/>
          </p:nvGrpSpPr>
          <p:grpSpPr>
            <a:xfrm>
              <a:off x="6776065" y="5629468"/>
              <a:ext cx="5294670" cy="1152670"/>
              <a:chOff x="6268065" y="5718525"/>
              <a:chExt cx="5294670" cy="1152670"/>
            </a:xfrm>
          </p:grpSpPr>
          <p:cxnSp>
            <p:nvCxnSpPr>
              <p:cNvPr id="8" name="Conector recto de flecha 7">
                <a:extLst>
                  <a:ext uri="{FF2B5EF4-FFF2-40B4-BE49-F238E27FC236}">
                    <a16:creationId xmlns:a16="http://schemas.microsoft.com/office/drawing/2014/main" id="{5025C226-BEE1-4574-A349-C1E5641BBD38}"/>
                  </a:ext>
                </a:extLst>
              </p:cNvPr>
              <p:cNvCxnSpPr/>
              <p:nvPr/>
            </p:nvCxnSpPr>
            <p:spPr>
              <a:xfrm>
                <a:off x="6268065" y="6358850"/>
                <a:ext cx="5294670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recto de flecha 8">
                <a:extLst>
                  <a:ext uri="{FF2B5EF4-FFF2-40B4-BE49-F238E27FC236}">
                    <a16:creationId xmlns:a16="http://schemas.microsoft.com/office/drawing/2014/main" id="{CA8777B7-98B0-43AA-9461-5833E98265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68065" y="5718525"/>
                <a:ext cx="4917" cy="115267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FA717534-26BE-4818-B42B-B805EFCCE257}"/>
                </a:ext>
              </a:extLst>
            </p:cNvPr>
            <p:cNvSpPr txBox="1"/>
            <p:nvPr/>
          </p:nvSpPr>
          <p:spPr>
            <a:xfrm>
              <a:off x="12070735" y="6303855"/>
              <a:ext cx="264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t</a:t>
              </a:r>
            </a:p>
          </p:txBody>
        </p:sp>
      </p:grpSp>
      <p:sp>
        <p:nvSpPr>
          <p:cNvPr id="10" name="Rectángulo 9">
            <a:extLst>
              <a:ext uri="{FF2B5EF4-FFF2-40B4-BE49-F238E27FC236}">
                <a16:creationId xmlns:a16="http://schemas.microsoft.com/office/drawing/2014/main" id="{E7570BEE-4EFE-4382-90D0-E24C2A2655DD}"/>
              </a:ext>
            </a:extLst>
          </p:cNvPr>
          <p:cNvSpPr/>
          <p:nvPr/>
        </p:nvSpPr>
        <p:spPr>
          <a:xfrm>
            <a:off x="192902" y="5639103"/>
            <a:ext cx="874197" cy="82567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95DD936-21D5-493D-BA1C-1C6FBF475255}"/>
              </a:ext>
            </a:extLst>
          </p:cNvPr>
          <p:cNvSpPr txBox="1"/>
          <p:nvPr/>
        </p:nvSpPr>
        <p:spPr>
          <a:xfrm>
            <a:off x="371206" y="5269771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/>
              <a:t>CPU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53AB4A5E-B8CA-4C10-8914-AC8169196EFE}"/>
              </a:ext>
            </a:extLst>
          </p:cNvPr>
          <p:cNvSpPr/>
          <p:nvPr/>
        </p:nvSpPr>
        <p:spPr>
          <a:xfrm>
            <a:off x="630000" y="5765676"/>
            <a:ext cx="286650" cy="24146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62072B4-5C04-4192-9859-0599BAAF4617}"/>
              </a:ext>
            </a:extLst>
          </p:cNvPr>
          <p:cNvSpPr txBox="1"/>
          <p:nvPr/>
        </p:nvSpPr>
        <p:spPr>
          <a:xfrm>
            <a:off x="227828" y="5682606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/>
              <a:t>M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8E626CED-5F00-4869-95EF-193742854F45}"/>
              </a:ext>
            </a:extLst>
          </p:cNvPr>
          <p:cNvSpPr/>
          <p:nvPr/>
        </p:nvSpPr>
        <p:spPr>
          <a:xfrm>
            <a:off x="3853923" y="2230749"/>
            <a:ext cx="1487335" cy="26306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70BFE78-C77E-44D9-80E1-D44164813DFC}"/>
              </a:ext>
            </a:extLst>
          </p:cNvPr>
          <p:cNvSpPr txBox="1"/>
          <p:nvPr/>
        </p:nvSpPr>
        <p:spPr>
          <a:xfrm>
            <a:off x="3959577" y="1834750"/>
            <a:ext cx="127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Memoria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4BD24840-0DC8-486A-8B6E-EC3054655324}"/>
              </a:ext>
            </a:extLst>
          </p:cNvPr>
          <p:cNvGrpSpPr/>
          <p:nvPr/>
        </p:nvGrpSpPr>
        <p:grpSpPr>
          <a:xfrm>
            <a:off x="1620690" y="2501644"/>
            <a:ext cx="874197" cy="1195002"/>
            <a:chOff x="1620690" y="2501644"/>
            <a:chExt cx="874197" cy="1195002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C4B222DD-0E51-4B52-9B12-B700113AF79F}"/>
                </a:ext>
              </a:extLst>
            </p:cNvPr>
            <p:cNvSpPr/>
            <p:nvPr/>
          </p:nvSpPr>
          <p:spPr>
            <a:xfrm>
              <a:off x="1620690" y="2870976"/>
              <a:ext cx="874197" cy="82567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DADD5469-E8D8-460E-B997-08AB1A55D259}"/>
                </a:ext>
              </a:extLst>
            </p:cNvPr>
            <p:cNvSpPr txBox="1"/>
            <p:nvPr/>
          </p:nvSpPr>
          <p:spPr>
            <a:xfrm>
              <a:off x="1798994" y="2501644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CPU</a:t>
              </a:r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6DF2DAEE-E7D9-4B97-8DA4-13A47D3F1B32}"/>
                </a:ext>
              </a:extLst>
            </p:cNvPr>
            <p:cNvSpPr/>
            <p:nvPr/>
          </p:nvSpPr>
          <p:spPr>
            <a:xfrm>
              <a:off x="2057788" y="2997549"/>
              <a:ext cx="286650" cy="24146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0DD4FCEC-EDA8-4CF3-8C67-143C2357AE17}"/>
                </a:ext>
              </a:extLst>
            </p:cNvPr>
            <p:cNvSpPr txBox="1"/>
            <p:nvPr/>
          </p:nvSpPr>
          <p:spPr>
            <a:xfrm>
              <a:off x="1655616" y="2914479"/>
              <a:ext cx="386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M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51"/>
          <p:cNvSpPr txBox="1">
            <a:spLocks noGrp="1"/>
          </p:cNvSpPr>
          <p:nvPr>
            <p:ph type="title"/>
          </p:nvPr>
        </p:nvSpPr>
        <p:spPr>
          <a:xfrm>
            <a:off x="227829" y="96038"/>
            <a:ext cx="11601314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01" name="Google Shape;601;p51"/>
          <p:cNvSpPr txBox="1">
            <a:spLocks noGrp="1"/>
          </p:cNvSpPr>
          <p:nvPr>
            <p:ph type="body" idx="1"/>
          </p:nvPr>
        </p:nvSpPr>
        <p:spPr>
          <a:xfrm>
            <a:off x="227828" y="886797"/>
            <a:ext cx="10411200" cy="66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Ejecución directa limitada - </a:t>
            </a:r>
            <a:r>
              <a:rPr lang="es-MX" sz="2800" b="1" dirty="0">
                <a:solidFill>
                  <a:schemeClr val="accent1"/>
                </a:solidFill>
                <a:latin typeface="+mn-lt"/>
              </a:rPr>
              <a:t>Resumen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BF2475-3FF5-4B40-8D40-059B779E3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986" y="1585912"/>
            <a:ext cx="952500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34EF377-77F4-4CF9-AF31-1BD825B2F804}"/>
              </a:ext>
            </a:extLst>
          </p:cNvPr>
          <p:cNvSpPr txBox="1"/>
          <p:nvPr/>
        </p:nvSpPr>
        <p:spPr>
          <a:xfrm>
            <a:off x="1367586" y="5443129"/>
            <a:ext cx="29340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Imagen tomada del siguiente </a:t>
            </a:r>
            <a:r>
              <a:rPr lang="es-CO" sz="1600" dirty="0">
                <a:hlinkClick r:id="rId4"/>
              </a:rPr>
              <a:t>link</a:t>
            </a:r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1880091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52"/>
          <p:cNvSpPr txBox="1">
            <a:spLocks noGrp="1"/>
          </p:cNvSpPr>
          <p:nvPr>
            <p:ph type="title"/>
          </p:nvPr>
        </p:nvSpPr>
        <p:spPr>
          <a:xfrm>
            <a:off x="333829" y="96038"/>
            <a:ext cx="8886821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08" name="Google Shape;608;p52"/>
          <p:cNvSpPr txBox="1">
            <a:spLocks noGrp="1"/>
          </p:cNvSpPr>
          <p:nvPr>
            <p:ph type="body" idx="1"/>
          </p:nvPr>
        </p:nvSpPr>
        <p:spPr>
          <a:xfrm>
            <a:off x="333829" y="1045538"/>
            <a:ext cx="11524342" cy="541227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Problema 2: Cambio entre procesos</a:t>
            </a:r>
            <a:r>
              <a:rPr lang="es-ES" sz="2800" dirty="0">
                <a:solidFill>
                  <a:schemeClr val="accent1"/>
                </a:solidFill>
                <a:latin typeface="+mn-lt"/>
              </a:rPr>
              <a:t> 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8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8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8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8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8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lang="es-MX"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400" b="1" dirty="0">
                <a:solidFill>
                  <a:srgbClr val="E06666"/>
                </a:solidFill>
                <a:latin typeface="+mn-lt"/>
              </a:rPr>
              <a:t>¿Cómo hace el SO para retomar el control de la CPU y realizar cambios entre procesos?</a:t>
            </a:r>
            <a:endParaRPr sz="2400" b="1" dirty="0">
              <a:solidFill>
                <a:srgbClr val="E06666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000" dirty="0">
                <a:latin typeface="+mn-lt"/>
              </a:rPr>
              <a:t>Hay dos formas:</a:t>
            </a: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b="1" dirty="0">
                <a:latin typeface="+mn-lt"/>
              </a:rPr>
              <a:t>Propuesta cooperativa</a:t>
            </a:r>
            <a:r>
              <a:rPr lang="es-ES" sz="2000" dirty="0">
                <a:latin typeface="+mn-lt"/>
              </a:rPr>
              <a:t>: Se cede el control mediante llamados a sistema.</a:t>
            </a: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b="1" dirty="0">
                <a:latin typeface="+mn-lt"/>
              </a:rPr>
              <a:t>Propuesta no-cooperativa</a:t>
            </a:r>
            <a:r>
              <a:rPr lang="es-ES" sz="2000" dirty="0">
                <a:latin typeface="+mn-lt"/>
              </a:rPr>
              <a:t>: El SO toma el control. </a:t>
            </a: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609" name="Google Shape;609;p52"/>
          <p:cNvGraphicFramePr/>
          <p:nvPr>
            <p:extLst>
              <p:ext uri="{D42A27DB-BD31-4B8C-83A1-F6EECF244321}">
                <p14:modId xmlns:p14="http://schemas.microsoft.com/office/powerpoint/2010/main" val="74261000"/>
              </p:ext>
            </p:extLst>
          </p:nvPr>
        </p:nvGraphicFramePr>
        <p:xfrm>
          <a:off x="8898864" y="1442553"/>
          <a:ext cx="1815375" cy="856225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605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56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</a:t>
                      </a:r>
                      <a:endParaRPr sz="17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610" name="Google Shape;610;p52"/>
          <p:cNvCxnSpPr/>
          <p:nvPr/>
        </p:nvCxnSpPr>
        <p:spPr>
          <a:xfrm>
            <a:off x="8881575" y="1172651"/>
            <a:ext cx="2275200" cy="1116900"/>
          </a:xfrm>
          <a:prstGeom prst="bentConnector3">
            <a:avLst>
              <a:gd name="adj1" fmla="val 8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611" name="Google Shape;611;p52"/>
          <p:cNvSpPr txBox="1"/>
          <p:nvPr/>
        </p:nvSpPr>
        <p:spPr>
          <a:xfrm>
            <a:off x="8070725" y="1548214"/>
            <a:ext cx="760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b="1"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endParaRPr sz="22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12" name="Google Shape;612;p52"/>
          <p:cNvSpPr txBox="1"/>
          <p:nvPr/>
        </p:nvSpPr>
        <p:spPr>
          <a:xfrm>
            <a:off x="10586350" y="2223401"/>
            <a:ext cx="760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13" name="Google Shape;61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829" y="1972963"/>
            <a:ext cx="6729425" cy="24141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2DF49F74-DAC5-49A4-9649-B34FDFC2A3EC}"/>
              </a:ext>
            </a:extLst>
          </p:cNvPr>
          <p:cNvGrpSpPr/>
          <p:nvPr/>
        </p:nvGrpSpPr>
        <p:grpSpPr>
          <a:xfrm>
            <a:off x="7800349" y="3470464"/>
            <a:ext cx="3880897" cy="1012283"/>
            <a:chOff x="6776065" y="5629468"/>
            <a:chExt cx="5723626" cy="1152670"/>
          </a:xfrm>
        </p:grpSpPr>
        <p:grpSp>
          <p:nvGrpSpPr>
            <p:cNvPr id="10" name="Grupo 9">
              <a:extLst>
                <a:ext uri="{FF2B5EF4-FFF2-40B4-BE49-F238E27FC236}">
                  <a16:creationId xmlns:a16="http://schemas.microsoft.com/office/drawing/2014/main" id="{5FF4E9F6-E2F5-446F-A1A2-A4A3F7B71662}"/>
                </a:ext>
              </a:extLst>
            </p:cNvPr>
            <p:cNvGrpSpPr/>
            <p:nvPr/>
          </p:nvGrpSpPr>
          <p:grpSpPr>
            <a:xfrm>
              <a:off x="6776065" y="5629468"/>
              <a:ext cx="5723626" cy="1152670"/>
              <a:chOff x="6268065" y="5718525"/>
              <a:chExt cx="5723626" cy="1152670"/>
            </a:xfrm>
          </p:grpSpPr>
          <p:cxnSp>
            <p:nvCxnSpPr>
              <p:cNvPr id="12" name="Conector recto de flecha 11">
                <a:extLst>
                  <a:ext uri="{FF2B5EF4-FFF2-40B4-BE49-F238E27FC236}">
                    <a16:creationId xmlns:a16="http://schemas.microsoft.com/office/drawing/2014/main" id="{07AA0E68-09C6-41D6-A797-0A0979BA1C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68065" y="6358850"/>
                <a:ext cx="5723626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ector recto de flecha 12">
                <a:extLst>
                  <a:ext uri="{FF2B5EF4-FFF2-40B4-BE49-F238E27FC236}">
                    <a16:creationId xmlns:a16="http://schemas.microsoft.com/office/drawing/2014/main" id="{805F3C22-B859-45E0-B8F8-399010F4891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68065" y="5718525"/>
                <a:ext cx="4917" cy="115267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383DCD57-28D8-49FC-AE83-A058286CDE15}"/>
                </a:ext>
              </a:extLst>
            </p:cNvPr>
            <p:cNvSpPr txBox="1"/>
            <p:nvPr/>
          </p:nvSpPr>
          <p:spPr>
            <a:xfrm>
              <a:off x="12070735" y="6303855"/>
              <a:ext cx="264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t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572580" y="188498"/>
            <a:ext cx="10515600" cy="1325563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Programa .vs. Proceso</a:t>
            </a:r>
            <a:endParaRPr dirty="0"/>
          </a:p>
        </p:txBody>
      </p:sp>
      <p:pic>
        <p:nvPicPr>
          <p:cNvPr id="16" name="Google Shape;383;p33">
            <a:extLst>
              <a:ext uri="{FF2B5EF4-FFF2-40B4-BE49-F238E27FC236}">
                <a16:creationId xmlns:a16="http://schemas.microsoft.com/office/drawing/2014/main" id="{0FBCE3D7-78A1-4C9F-B550-D3C46E3D5D5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7135" y="1736718"/>
            <a:ext cx="1001045" cy="1444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384;p33">
            <a:extLst>
              <a:ext uri="{FF2B5EF4-FFF2-40B4-BE49-F238E27FC236}">
                <a16:creationId xmlns:a16="http://schemas.microsoft.com/office/drawing/2014/main" id="{F1188408-D967-4182-815F-708833FCB1D7}"/>
              </a:ext>
            </a:extLst>
          </p:cNvPr>
          <p:cNvGrpSpPr/>
          <p:nvPr/>
        </p:nvGrpSpPr>
        <p:grpSpPr>
          <a:xfrm>
            <a:off x="7368493" y="1321341"/>
            <a:ext cx="2595827" cy="2527604"/>
            <a:chOff x="7105058" y="2798800"/>
            <a:chExt cx="3632892" cy="3017775"/>
          </a:xfrm>
        </p:grpSpPr>
        <p:pic>
          <p:nvPicPr>
            <p:cNvPr id="18" name="Google Shape;385;p33">
              <a:extLst>
                <a:ext uri="{FF2B5EF4-FFF2-40B4-BE49-F238E27FC236}">
                  <a16:creationId xmlns:a16="http://schemas.microsoft.com/office/drawing/2014/main" id="{73B50489-7F53-4936-9EA0-555CA47FB7F2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05058" y="2798800"/>
              <a:ext cx="3632892" cy="30177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" name="Google Shape;386;p33">
              <a:extLst>
                <a:ext uri="{FF2B5EF4-FFF2-40B4-BE49-F238E27FC236}">
                  <a16:creationId xmlns:a16="http://schemas.microsoft.com/office/drawing/2014/main" id="{1D34EC0B-EDF8-4D6F-946D-6675A985ECE7}"/>
                </a:ext>
              </a:extLst>
            </p:cNvPr>
            <p:cNvGrpSpPr/>
            <p:nvPr/>
          </p:nvGrpSpPr>
          <p:grpSpPr>
            <a:xfrm>
              <a:off x="7884925" y="4237125"/>
              <a:ext cx="1553700" cy="949500"/>
              <a:chOff x="7884925" y="4237125"/>
              <a:chExt cx="1553700" cy="949500"/>
            </a:xfrm>
          </p:grpSpPr>
          <p:sp>
            <p:nvSpPr>
              <p:cNvPr id="20" name="Google Shape;387;p33">
                <a:extLst>
                  <a:ext uri="{FF2B5EF4-FFF2-40B4-BE49-F238E27FC236}">
                    <a16:creationId xmlns:a16="http://schemas.microsoft.com/office/drawing/2014/main" id="{6113DA38-0295-4CCE-ACFA-BDC274A526A9}"/>
                  </a:ext>
                </a:extLst>
              </p:cNvPr>
              <p:cNvSpPr/>
              <p:nvPr/>
            </p:nvSpPr>
            <p:spPr>
              <a:xfrm>
                <a:off x="7884925" y="4237125"/>
                <a:ext cx="1553700" cy="949500"/>
              </a:xfrm>
              <a:prstGeom prst="foldedCorner">
                <a:avLst>
                  <a:gd name="adj" fmla="val 16667"/>
                </a:avLst>
              </a:prstGeom>
              <a:solidFill>
                <a:srgbClr val="F3F3F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388;p33">
                <a:extLst>
                  <a:ext uri="{FF2B5EF4-FFF2-40B4-BE49-F238E27FC236}">
                    <a16:creationId xmlns:a16="http://schemas.microsoft.com/office/drawing/2014/main" id="{78269732-18F3-41CA-9935-56E1DC5F4CC9}"/>
                  </a:ext>
                </a:extLst>
              </p:cNvPr>
              <p:cNvSpPr/>
              <p:nvPr/>
            </p:nvSpPr>
            <p:spPr>
              <a:xfrm>
                <a:off x="8059050" y="4335075"/>
                <a:ext cx="1161600" cy="308100"/>
              </a:xfrm>
              <a:prstGeom prst="rect">
                <a:avLst/>
              </a:prstGeom>
              <a:solidFill>
                <a:srgbClr val="FCE5CD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dirty="0"/>
                  <a:t>Code</a:t>
                </a:r>
                <a:endParaRPr dirty="0"/>
              </a:p>
            </p:txBody>
          </p:sp>
          <p:sp>
            <p:nvSpPr>
              <p:cNvPr id="22" name="Google Shape;389;p33">
                <a:extLst>
                  <a:ext uri="{FF2B5EF4-FFF2-40B4-BE49-F238E27FC236}">
                    <a16:creationId xmlns:a16="http://schemas.microsoft.com/office/drawing/2014/main" id="{B09DEBF4-A38C-46B1-A21F-052AA96A6724}"/>
                  </a:ext>
                </a:extLst>
              </p:cNvPr>
              <p:cNvSpPr/>
              <p:nvPr/>
            </p:nvSpPr>
            <p:spPr>
              <a:xfrm>
                <a:off x="8061050" y="4711300"/>
                <a:ext cx="1161600" cy="308100"/>
              </a:xfrm>
              <a:prstGeom prst="rect">
                <a:avLst/>
              </a:prstGeom>
              <a:solidFill>
                <a:srgbClr val="B6D7A8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/>
                  <a:t>Data</a:t>
                </a:r>
                <a:endParaRPr/>
              </a:p>
            </p:txBody>
          </p:sp>
        </p:grpSp>
      </p:grpSp>
      <p:pic>
        <p:nvPicPr>
          <p:cNvPr id="23" name="Google Shape;396;p34">
            <a:extLst>
              <a:ext uri="{FF2B5EF4-FFF2-40B4-BE49-F238E27FC236}">
                <a16:creationId xmlns:a16="http://schemas.microsoft.com/office/drawing/2014/main" id="{1184DA55-096C-44A6-969B-F315A331B08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6416" y="1619351"/>
            <a:ext cx="1275435" cy="912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399;p34">
            <a:extLst>
              <a:ext uri="{FF2B5EF4-FFF2-40B4-BE49-F238E27FC236}">
                <a16:creationId xmlns:a16="http://schemas.microsoft.com/office/drawing/2014/main" id="{CF4433C5-3447-43F0-B265-D8AEDFDF8391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60249" y="1626733"/>
            <a:ext cx="1275435" cy="912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400;p34">
            <a:extLst>
              <a:ext uri="{FF2B5EF4-FFF2-40B4-BE49-F238E27FC236}">
                <a16:creationId xmlns:a16="http://schemas.microsoft.com/office/drawing/2014/main" id="{E32EE9EE-43DB-47FA-9D3E-F0062F425B1D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04865" y="2561123"/>
            <a:ext cx="711420" cy="57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401;p34">
            <a:extLst>
              <a:ext uri="{FF2B5EF4-FFF2-40B4-BE49-F238E27FC236}">
                <a16:creationId xmlns:a16="http://schemas.microsoft.com/office/drawing/2014/main" id="{A13F1871-0A54-4E69-A3A3-98E72802ECE8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8424" y="2531181"/>
            <a:ext cx="711420" cy="57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349;p30">
            <a:extLst>
              <a:ext uri="{FF2B5EF4-FFF2-40B4-BE49-F238E27FC236}">
                <a16:creationId xmlns:a16="http://schemas.microsoft.com/office/drawing/2014/main" id="{E3A2A29E-BE84-4004-83B8-09AEDFA74566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11173" y="3333728"/>
            <a:ext cx="687975" cy="687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" name="Google Shape;350;p30">
            <a:extLst>
              <a:ext uri="{FF2B5EF4-FFF2-40B4-BE49-F238E27FC236}">
                <a16:creationId xmlns:a16="http://schemas.microsoft.com/office/drawing/2014/main" id="{DA1B8AD5-38AB-4245-902C-CBB4D8B7ADF3}"/>
              </a:ext>
            </a:extLst>
          </p:cNvPr>
          <p:cNvCxnSpPr>
            <a:cxnSpLocks/>
          </p:cNvCxnSpPr>
          <p:nvPr/>
        </p:nvCxnSpPr>
        <p:spPr>
          <a:xfrm>
            <a:off x="2087672" y="3247697"/>
            <a:ext cx="3534979" cy="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9" name="Google Shape;485;p40">
            <a:extLst>
              <a:ext uri="{FF2B5EF4-FFF2-40B4-BE49-F238E27FC236}">
                <a16:creationId xmlns:a16="http://schemas.microsoft.com/office/drawing/2014/main" id="{D70EE269-8454-488F-A89D-96CE115269B4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507755" y="4156671"/>
            <a:ext cx="4708713" cy="2639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19" name="Google Shape;619;p53"/>
          <p:cNvSpPr txBox="1">
            <a:spLocks noGrp="1"/>
          </p:cNvSpPr>
          <p:nvPr>
            <p:ph type="body" idx="1"/>
          </p:nvPr>
        </p:nvSpPr>
        <p:spPr>
          <a:xfrm>
            <a:off x="395634" y="818963"/>
            <a:ext cx="11092350" cy="554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Propuesta cooperativa (no apropiativa)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Los procesos liberan la CPU periódicamente </a:t>
            </a: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El cambio de contexto se da empleando llamadas a sistema.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-ES" sz="2000" b="1" dirty="0">
                <a:latin typeface="+mn-lt"/>
              </a:rPr>
              <a:t>Empleo de la llamada a sistema</a:t>
            </a:r>
            <a:r>
              <a:rPr lang="es-ES" sz="2000" dirty="0">
                <a:latin typeface="+mn-lt"/>
              </a:rPr>
              <a:t>.</a:t>
            </a: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○"/>
            </a:pPr>
            <a:r>
              <a:rPr lang="es-ES" sz="2000" b="1" dirty="0">
                <a:latin typeface="+mn-lt"/>
              </a:rPr>
              <a:t>Operación ilegal</a:t>
            </a:r>
            <a:r>
              <a:rPr lang="es-ES" sz="2000" dirty="0">
                <a:latin typeface="+mn-lt"/>
              </a:rPr>
              <a:t>: División por cero, acceso ilegal a memoria, etc.</a:t>
            </a:r>
            <a:endParaRPr sz="20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20" name="Google Shape;620;p53"/>
          <p:cNvGrpSpPr/>
          <p:nvPr/>
        </p:nvGrpSpPr>
        <p:grpSpPr>
          <a:xfrm>
            <a:off x="2118075" y="2411625"/>
            <a:ext cx="8857925" cy="1696202"/>
            <a:chOff x="1965675" y="3554625"/>
            <a:chExt cx="8857925" cy="1696202"/>
          </a:xfrm>
        </p:grpSpPr>
        <p:grpSp>
          <p:nvGrpSpPr>
            <p:cNvPr id="621" name="Google Shape;621;p53"/>
            <p:cNvGrpSpPr/>
            <p:nvPr/>
          </p:nvGrpSpPr>
          <p:grpSpPr>
            <a:xfrm>
              <a:off x="1965675" y="3554625"/>
              <a:ext cx="8857925" cy="1396212"/>
              <a:chOff x="1965675" y="3249825"/>
              <a:chExt cx="8857925" cy="1396212"/>
            </a:xfrm>
          </p:grpSpPr>
          <p:sp>
            <p:nvSpPr>
              <p:cNvPr id="622" name="Google Shape;622;p53"/>
              <p:cNvSpPr/>
              <p:nvPr/>
            </p:nvSpPr>
            <p:spPr>
              <a:xfrm>
                <a:off x="3349350" y="3249825"/>
                <a:ext cx="528000" cy="523200"/>
              </a:xfrm>
              <a:prstGeom prst="ellipse">
                <a:avLst/>
              </a:prstGeom>
              <a:solidFill>
                <a:srgbClr val="C9DAF8"/>
              </a:solidFill>
              <a:ln w="19050" cap="flat" cmpd="sng">
                <a:solidFill>
                  <a:srgbClr val="22222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>
                    <a:latin typeface="Courier New"/>
                    <a:ea typeface="Courier New"/>
                    <a:cs typeface="Courier New"/>
                    <a:sym typeface="Courier New"/>
                  </a:rPr>
                  <a:t>P</a:t>
                </a:r>
                <a:endParaRPr sz="1200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623" name="Google Shape;623;p53"/>
              <p:cNvSpPr/>
              <p:nvPr/>
            </p:nvSpPr>
            <p:spPr>
              <a:xfrm>
                <a:off x="6041975" y="4010600"/>
                <a:ext cx="528000" cy="523200"/>
              </a:xfrm>
              <a:prstGeom prst="ellipse">
                <a:avLst/>
              </a:prstGeom>
              <a:solidFill>
                <a:srgbClr val="B6D7A8"/>
              </a:solidFill>
              <a:ln w="19050" cap="flat" cmpd="sng">
                <a:solidFill>
                  <a:srgbClr val="22222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>
                    <a:latin typeface="Courier New"/>
                    <a:ea typeface="Courier New"/>
                    <a:cs typeface="Courier New"/>
                    <a:sym typeface="Courier New"/>
                  </a:rPr>
                  <a:t>SO</a:t>
                </a:r>
                <a:endParaRPr sz="1200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624" name="Google Shape;624;p53"/>
              <p:cNvSpPr/>
              <p:nvPr/>
            </p:nvSpPr>
            <p:spPr>
              <a:xfrm>
                <a:off x="9197450" y="3249825"/>
                <a:ext cx="528000" cy="523200"/>
              </a:xfrm>
              <a:prstGeom prst="ellipse">
                <a:avLst/>
              </a:prstGeom>
              <a:solidFill>
                <a:srgbClr val="C9DAF8"/>
              </a:solidFill>
              <a:ln w="19050" cap="flat" cmpd="sng">
                <a:solidFill>
                  <a:srgbClr val="22222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>
                    <a:latin typeface="Courier New"/>
                    <a:ea typeface="Courier New"/>
                    <a:cs typeface="Courier New"/>
                    <a:sym typeface="Courier New"/>
                  </a:rPr>
                  <a:t>P</a:t>
                </a:r>
                <a:endParaRPr sz="1200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grpSp>
            <p:nvGrpSpPr>
              <p:cNvPr id="625" name="Google Shape;625;p53"/>
              <p:cNvGrpSpPr/>
              <p:nvPr/>
            </p:nvGrpSpPr>
            <p:grpSpPr>
              <a:xfrm>
                <a:off x="1965675" y="3871275"/>
                <a:ext cx="8857925" cy="774763"/>
                <a:chOff x="1965675" y="3871275"/>
                <a:chExt cx="8857925" cy="774763"/>
              </a:xfrm>
            </p:grpSpPr>
            <p:cxnSp>
              <p:nvCxnSpPr>
                <p:cNvPr id="626" name="Google Shape;626;p53"/>
                <p:cNvCxnSpPr/>
                <p:nvPr/>
              </p:nvCxnSpPr>
              <p:spPr>
                <a:xfrm>
                  <a:off x="4766150" y="3902850"/>
                  <a:ext cx="120600" cy="7305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3A81BA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627" name="Google Shape;627;p53"/>
                <p:cNvCxnSpPr/>
                <p:nvPr/>
              </p:nvCxnSpPr>
              <p:spPr>
                <a:xfrm rot="10800000" flipH="1">
                  <a:off x="7883875" y="3890275"/>
                  <a:ext cx="139500" cy="7557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3A81BA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628" name="Google Shape;628;p53"/>
                <p:cNvCxnSpPr/>
                <p:nvPr/>
              </p:nvCxnSpPr>
              <p:spPr>
                <a:xfrm>
                  <a:off x="1965675" y="3871275"/>
                  <a:ext cx="2800500" cy="210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629" name="Google Shape;629;p53"/>
                <p:cNvCxnSpPr/>
                <p:nvPr/>
              </p:nvCxnSpPr>
              <p:spPr>
                <a:xfrm>
                  <a:off x="8023100" y="3887325"/>
                  <a:ext cx="2800500" cy="210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630" name="Google Shape;630;p53"/>
                <p:cNvCxnSpPr/>
                <p:nvPr/>
              </p:nvCxnSpPr>
              <p:spPr>
                <a:xfrm>
                  <a:off x="4886750" y="4626838"/>
                  <a:ext cx="3009900" cy="192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</p:grpSp>
        <p:sp>
          <p:nvSpPr>
            <p:cNvPr id="631" name="Google Shape;631;p53"/>
            <p:cNvSpPr txBox="1"/>
            <p:nvPr/>
          </p:nvSpPr>
          <p:spPr>
            <a:xfrm>
              <a:off x="5000981" y="3732562"/>
              <a:ext cx="10410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yield()</a:t>
              </a:r>
              <a:endParaRPr sz="16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632" name="Google Shape;632;p53"/>
            <p:cNvSpPr txBox="1"/>
            <p:nvPr/>
          </p:nvSpPr>
          <p:spPr>
            <a:xfrm>
              <a:off x="8255856" y="4327427"/>
              <a:ext cx="10410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 dirty="0" err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return</a:t>
              </a:r>
              <a:r>
                <a:rPr lang="es-ES" sz="1600" b="1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</a:t>
              </a:r>
              <a:r>
                <a:rPr lang="es-ES" sz="1600" b="1" dirty="0" err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from</a:t>
              </a:r>
              <a:r>
                <a:rPr lang="es-ES" sz="1600" b="1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yield()</a:t>
              </a:r>
              <a:endParaRPr sz="16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cxnSp>
          <p:nvCxnSpPr>
            <p:cNvPr id="633" name="Google Shape;633;p53"/>
            <p:cNvCxnSpPr>
              <a:endCxn id="631" idx="1"/>
            </p:cNvCxnSpPr>
            <p:nvPr/>
          </p:nvCxnSpPr>
          <p:spPr>
            <a:xfrm rot="10800000" flipH="1">
              <a:off x="4780781" y="3948112"/>
              <a:ext cx="220200" cy="2337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34" name="Google Shape;634;p53"/>
            <p:cNvCxnSpPr>
              <a:endCxn id="632" idx="1"/>
            </p:cNvCxnSpPr>
            <p:nvPr/>
          </p:nvCxnSpPr>
          <p:spPr>
            <a:xfrm rot="10800000" flipH="1">
              <a:off x="7947456" y="4789127"/>
              <a:ext cx="308400" cy="1617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635" name="Google Shape;635;p53"/>
          <p:cNvSpPr/>
          <p:nvPr/>
        </p:nvSpPr>
        <p:spPr>
          <a:xfrm flipH="1">
            <a:off x="7572773" y="4990150"/>
            <a:ext cx="304776" cy="572778"/>
          </a:xfrm>
          <a:prstGeom prst="lightningBolt">
            <a:avLst/>
          </a:prstGeom>
          <a:solidFill>
            <a:srgbClr val="FFFF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" name="Google Shape;636;p53"/>
          <p:cNvGrpSpPr/>
          <p:nvPr/>
        </p:nvGrpSpPr>
        <p:grpSpPr>
          <a:xfrm>
            <a:off x="3184875" y="4990150"/>
            <a:ext cx="5930975" cy="1396212"/>
            <a:chOff x="1965675" y="3554625"/>
            <a:chExt cx="5930975" cy="1396212"/>
          </a:xfrm>
        </p:grpSpPr>
        <p:grpSp>
          <p:nvGrpSpPr>
            <p:cNvPr id="637" name="Google Shape;637;p53"/>
            <p:cNvGrpSpPr/>
            <p:nvPr/>
          </p:nvGrpSpPr>
          <p:grpSpPr>
            <a:xfrm>
              <a:off x="1965675" y="3554625"/>
              <a:ext cx="5930975" cy="1396212"/>
              <a:chOff x="1965675" y="3249825"/>
              <a:chExt cx="5930975" cy="1396212"/>
            </a:xfrm>
          </p:grpSpPr>
          <p:sp>
            <p:nvSpPr>
              <p:cNvPr id="638" name="Google Shape;638;p53"/>
              <p:cNvSpPr/>
              <p:nvPr/>
            </p:nvSpPr>
            <p:spPr>
              <a:xfrm>
                <a:off x="3349350" y="3249825"/>
                <a:ext cx="528000" cy="523200"/>
              </a:xfrm>
              <a:prstGeom prst="ellipse">
                <a:avLst/>
              </a:prstGeom>
              <a:solidFill>
                <a:srgbClr val="C9DAF8"/>
              </a:solidFill>
              <a:ln w="19050" cap="flat" cmpd="sng">
                <a:solidFill>
                  <a:srgbClr val="22222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>
                    <a:latin typeface="Courier New"/>
                    <a:ea typeface="Courier New"/>
                    <a:cs typeface="Courier New"/>
                    <a:sym typeface="Courier New"/>
                  </a:rPr>
                  <a:t>P</a:t>
                </a:r>
                <a:endParaRPr sz="1200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639" name="Google Shape;639;p53"/>
              <p:cNvSpPr/>
              <p:nvPr/>
            </p:nvSpPr>
            <p:spPr>
              <a:xfrm>
                <a:off x="6003875" y="3962175"/>
                <a:ext cx="528000" cy="523200"/>
              </a:xfrm>
              <a:prstGeom prst="ellipse">
                <a:avLst/>
              </a:prstGeom>
              <a:solidFill>
                <a:srgbClr val="B6D7A8"/>
              </a:solidFill>
              <a:ln w="19050" cap="flat" cmpd="sng">
                <a:solidFill>
                  <a:srgbClr val="22222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>
                    <a:latin typeface="Courier New"/>
                    <a:ea typeface="Courier New"/>
                    <a:cs typeface="Courier New"/>
                    <a:sym typeface="Courier New"/>
                  </a:rPr>
                  <a:t>SO</a:t>
                </a:r>
                <a:endParaRPr sz="1200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grpSp>
            <p:nvGrpSpPr>
              <p:cNvPr id="640" name="Google Shape;640;p53"/>
              <p:cNvGrpSpPr/>
              <p:nvPr/>
            </p:nvGrpSpPr>
            <p:grpSpPr>
              <a:xfrm>
                <a:off x="1965675" y="3871275"/>
                <a:ext cx="5930975" cy="774763"/>
                <a:chOff x="1965675" y="3871275"/>
                <a:chExt cx="5930975" cy="774763"/>
              </a:xfrm>
            </p:grpSpPr>
            <p:cxnSp>
              <p:nvCxnSpPr>
                <p:cNvPr id="641" name="Google Shape;641;p53"/>
                <p:cNvCxnSpPr/>
                <p:nvPr/>
              </p:nvCxnSpPr>
              <p:spPr>
                <a:xfrm>
                  <a:off x="4766150" y="3902850"/>
                  <a:ext cx="120600" cy="7305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3A81BA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642" name="Google Shape;642;p53"/>
                <p:cNvCxnSpPr/>
                <p:nvPr/>
              </p:nvCxnSpPr>
              <p:spPr>
                <a:xfrm>
                  <a:off x="1965675" y="3871275"/>
                  <a:ext cx="2800500" cy="210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643" name="Google Shape;643;p53"/>
                <p:cNvCxnSpPr/>
                <p:nvPr/>
              </p:nvCxnSpPr>
              <p:spPr>
                <a:xfrm>
                  <a:off x="4886750" y="4626838"/>
                  <a:ext cx="3009900" cy="192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</p:grpSp>
        <p:sp>
          <p:nvSpPr>
            <p:cNvPr id="644" name="Google Shape;644;p53"/>
            <p:cNvSpPr txBox="1"/>
            <p:nvPr/>
          </p:nvSpPr>
          <p:spPr>
            <a:xfrm>
              <a:off x="5042410" y="3600663"/>
              <a:ext cx="14478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excepción</a:t>
              </a:r>
              <a:endParaRPr sz="16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cxnSp>
        <p:nvCxnSpPr>
          <p:cNvPr id="645" name="Google Shape;645;p53"/>
          <p:cNvCxnSpPr>
            <a:endCxn id="644" idx="1"/>
          </p:cNvCxnSpPr>
          <p:nvPr/>
        </p:nvCxnSpPr>
        <p:spPr>
          <a:xfrm rot="10800000" flipH="1">
            <a:off x="5941810" y="5251738"/>
            <a:ext cx="319800" cy="384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6" name="Google Shape;646;p53"/>
          <p:cNvSpPr txBox="1"/>
          <p:nvPr/>
        </p:nvSpPr>
        <p:spPr>
          <a:xfrm>
            <a:off x="802350" y="6445250"/>
            <a:ext cx="9101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/>
              <a:t>Archivos relacionados</a:t>
            </a:r>
            <a:r>
              <a:rPr lang="es-ES" sz="1000" dirty="0"/>
              <a:t>: </a:t>
            </a:r>
            <a:r>
              <a:rPr lang="es-ES" sz="1000" u="sng" dirty="0" err="1">
                <a:solidFill>
                  <a:schemeClr val="hlink"/>
                </a:solidFill>
                <a:hlinkClick r:id="rId3"/>
              </a:rPr>
              <a:t>trap.c</a:t>
            </a:r>
            <a:r>
              <a:rPr lang="es-ES" sz="1000" dirty="0"/>
              <a:t>, </a:t>
            </a:r>
            <a:r>
              <a:rPr lang="es-ES" sz="1000" u="sng" dirty="0" err="1">
                <a:solidFill>
                  <a:schemeClr val="hlink"/>
                </a:solidFill>
                <a:hlinkClick r:id="rId4"/>
              </a:rPr>
              <a:t>trapasm.S</a:t>
            </a:r>
            <a:r>
              <a:rPr lang="es-ES" sz="1000" dirty="0"/>
              <a:t>, </a:t>
            </a:r>
            <a:r>
              <a:rPr lang="es-ES" sz="1000" u="sng" dirty="0">
                <a:solidFill>
                  <a:schemeClr val="hlink"/>
                </a:solidFill>
                <a:hlinkClick r:id="rId5"/>
              </a:rPr>
              <a:t>vectors.pl</a:t>
            </a:r>
            <a:r>
              <a:rPr lang="es-ES" sz="1000" dirty="0"/>
              <a:t> (Para mas información ver: A </a:t>
            </a:r>
            <a:r>
              <a:rPr lang="es-ES" sz="1000" dirty="0" err="1"/>
              <a:t>commentary</a:t>
            </a:r>
            <a:r>
              <a:rPr lang="es-ES" sz="1000" dirty="0"/>
              <a:t> </a:t>
            </a:r>
            <a:r>
              <a:rPr lang="es-ES" sz="1000" dirty="0" err="1"/>
              <a:t>on</a:t>
            </a:r>
            <a:r>
              <a:rPr lang="es-ES" sz="1000" dirty="0"/>
              <a:t> </a:t>
            </a:r>
            <a:r>
              <a:rPr lang="es-ES" sz="1000" dirty="0" err="1"/>
              <a:t>the</a:t>
            </a:r>
            <a:r>
              <a:rPr lang="es-ES" sz="1000" dirty="0"/>
              <a:t> </a:t>
            </a:r>
            <a:r>
              <a:rPr lang="es-ES" sz="1000" dirty="0" err="1"/>
              <a:t>sixth</a:t>
            </a:r>
            <a:r>
              <a:rPr lang="es-ES" sz="1000" dirty="0"/>
              <a:t> </a:t>
            </a:r>
            <a:r>
              <a:rPr lang="es-ES" sz="1000" dirty="0" err="1"/>
              <a:t>Edition</a:t>
            </a:r>
            <a:r>
              <a:rPr lang="es-ES" sz="1000" dirty="0"/>
              <a:t> Unix </a:t>
            </a:r>
            <a:r>
              <a:rPr lang="es-ES" sz="1000" dirty="0" err="1"/>
              <a:t>Operating</a:t>
            </a:r>
            <a:r>
              <a:rPr lang="es-ES" sz="1000" dirty="0"/>
              <a:t> </a:t>
            </a:r>
            <a:r>
              <a:rPr lang="es-ES" sz="1000" dirty="0" err="1"/>
              <a:t>System</a:t>
            </a:r>
            <a:r>
              <a:rPr lang="es-ES" sz="1000" dirty="0"/>
              <a:t> de J. </a:t>
            </a:r>
            <a:r>
              <a:rPr lang="es-ES" sz="1000" dirty="0" err="1"/>
              <a:t>Lions</a:t>
            </a:r>
            <a:r>
              <a:rPr lang="es-ES" sz="1000" dirty="0"/>
              <a:t> </a:t>
            </a:r>
            <a:r>
              <a:rPr lang="es-ES" sz="1000" u="sng" dirty="0">
                <a:solidFill>
                  <a:schemeClr val="hlink"/>
                </a:solidFill>
                <a:hlinkClick r:id="rId6"/>
              </a:rPr>
              <a:t>[link]</a:t>
            </a:r>
            <a:r>
              <a:rPr lang="es-ES" sz="1000" dirty="0"/>
              <a:t>)</a:t>
            </a:r>
            <a:endParaRPr sz="10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/>
          </a:p>
        </p:txBody>
      </p:sp>
      <p:sp>
        <p:nvSpPr>
          <p:cNvPr id="652" name="Google Shape;652;p54"/>
          <p:cNvSpPr txBox="1">
            <a:spLocks noGrp="1"/>
          </p:cNvSpPr>
          <p:nvPr>
            <p:ph type="body" idx="1"/>
          </p:nvPr>
        </p:nvSpPr>
        <p:spPr>
          <a:xfrm>
            <a:off x="362857" y="888500"/>
            <a:ext cx="11600543" cy="14465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Propuesta cooperativa (no apropiativa)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s-ES" sz="2400" dirty="0">
                <a:latin typeface="+mn-lt"/>
              </a:rPr>
              <a:t>Cuando el proceso libera la CPU, es el sistema operativo quien decide el próximo proceso que la usara (Como se hace lo veremos luego).</a:t>
            </a: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</p:txBody>
      </p:sp>
      <p:sp>
        <p:nvSpPr>
          <p:cNvPr id="654" name="Google Shape;654;p54"/>
          <p:cNvSpPr/>
          <p:nvPr/>
        </p:nvSpPr>
        <p:spPr>
          <a:xfrm>
            <a:off x="3387450" y="2830725"/>
            <a:ext cx="528000" cy="523200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5" name="Google Shape;655;p54"/>
          <p:cNvSpPr/>
          <p:nvPr/>
        </p:nvSpPr>
        <p:spPr>
          <a:xfrm>
            <a:off x="4611350" y="4286325"/>
            <a:ext cx="528000" cy="523200"/>
          </a:xfrm>
          <a:prstGeom prst="ellipse">
            <a:avLst/>
          </a:prstGeom>
          <a:solidFill>
            <a:srgbClr val="B6D7A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SO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6" name="Google Shape;656;p54"/>
          <p:cNvSpPr/>
          <p:nvPr/>
        </p:nvSpPr>
        <p:spPr>
          <a:xfrm>
            <a:off x="8796125" y="2830725"/>
            <a:ext cx="528000" cy="523200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7" name="Google Shape;657;p54"/>
          <p:cNvSpPr/>
          <p:nvPr/>
        </p:nvSpPr>
        <p:spPr>
          <a:xfrm>
            <a:off x="5981734" y="2812087"/>
            <a:ext cx="528000" cy="523200"/>
          </a:xfrm>
          <a:prstGeom prst="ellipse">
            <a:avLst/>
          </a:prstGeom>
          <a:solidFill>
            <a:srgbClr val="EA9999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8" name="Google Shape;658;p54"/>
          <p:cNvSpPr/>
          <p:nvPr/>
        </p:nvSpPr>
        <p:spPr>
          <a:xfrm>
            <a:off x="7362775" y="4286325"/>
            <a:ext cx="528000" cy="523200"/>
          </a:xfrm>
          <a:prstGeom prst="ellipse">
            <a:avLst/>
          </a:prstGeom>
          <a:solidFill>
            <a:srgbClr val="B6D7A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SO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660" name="Google Shape;660;p54"/>
          <p:cNvCxnSpPr>
            <a:cxnSpLocks/>
          </p:cNvCxnSpPr>
          <p:nvPr/>
        </p:nvCxnSpPr>
        <p:spPr>
          <a:xfrm>
            <a:off x="4200875" y="3452175"/>
            <a:ext cx="139800" cy="730500"/>
          </a:xfrm>
          <a:prstGeom prst="straightConnector1">
            <a:avLst/>
          </a:prstGeom>
          <a:noFill/>
          <a:ln w="19050" cap="flat" cmpd="sng">
            <a:solidFill>
              <a:srgbClr val="3A81B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1" name="Google Shape;661;p54"/>
          <p:cNvCxnSpPr>
            <a:cxnSpLocks/>
          </p:cNvCxnSpPr>
          <p:nvPr/>
        </p:nvCxnSpPr>
        <p:spPr>
          <a:xfrm>
            <a:off x="6888340" y="3425481"/>
            <a:ext cx="188035" cy="759444"/>
          </a:xfrm>
          <a:prstGeom prst="straightConnector1">
            <a:avLst/>
          </a:prstGeom>
          <a:noFill/>
          <a:ln w="19050" cap="flat" cmpd="sng">
            <a:solidFill>
              <a:srgbClr val="3A81B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2" name="Google Shape;662;p54"/>
          <p:cNvCxnSpPr/>
          <p:nvPr/>
        </p:nvCxnSpPr>
        <p:spPr>
          <a:xfrm rot="10800000" flipH="1">
            <a:off x="2976725" y="3452125"/>
            <a:ext cx="1224300" cy="75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3" name="Google Shape;663;p54"/>
          <p:cNvCxnSpPr/>
          <p:nvPr/>
        </p:nvCxnSpPr>
        <p:spPr>
          <a:xfrm rot="10800000" flipH="1">
            <a:off x="4340675" y="4182675"/>
            <a:ext cx="1224300" cy="75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4" name="Google Shape;664;p54"/>
          <p:cNvCxnSpPr>
            <a:cxnSpLocks/>
          </p:cNvCxnSpPr>
          <p:nvPr/>
        </p:nvCxnSpPr>
        <p:spPr>
          <a:xfrm flipV="1">
            <a:off x="5564975" y="3459625"/>
            <a:ext cx="99065" cy="723050"/>
          </a:xfrm>
          <a:prstGeom prst="straightConnector1">
            <a:avLst/>
          </a:prstGeom>
          <a:noFill/>
          <a:ln w="19050" cap="flat" cmpd="sng">
            <a:solidFill>
              <a:srgbClr val="3A81B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5" name="Google Shape;665;p54"/>
          <p:cNvCxnSpPr/>
          <p:nvPr/>
        </p:nvCxnSpPr>
        <p:spPr>
          <a:xfrm rot="10800000" flipH="1">
            <a:off x="5664040" y="3435438"/>
            <a:ext cx="1224300" cy="75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6" name="Google Shape;666;p54"/>
          <p:cNvCxnSpPr/>
          <p:nvPr/>
        </p:nvCxnSpPr>
        <p:spPr>
          <a:xfrm rot="10800000" flipH="1">
            <a:off x="7076375" y="4182675"/>
            <a:ext cx="1224300" cy="75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7" name="Google Shape;667;p54"/>
          <p:cNvCxnSpPr/>
          <p:nvPr/>
        </p:nvCxnSpPr>
        <p:spPr>
          <a:xfrm rot="10800000" flipH="1">
            <a:off x="8300675" y="3454425"/>
            <a:ext cx="147300" cy="726000"/>
          </a:xfrm>
          <a:prstGeom prst="straightConnector1">
            <a:avLst/>
          </a:prstGeom>
          <a:noFill/>
          <a:ln w="19050" cap="flat" cmpd="sng">
            <a:solidFill>
              <a:srgbClr val="3A81B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8" name="Google Shape;668;p54"/>
          <p:cNvCxnSpPr/>
          <p:nvPr/>
        </p:nvCxnSpPr>
        <p:spPr>
          <a:xfrm rot="10800000" flipH="1">
            <a:off x="8447975" y="3459625"/>
            <a:ext cx="1224300" cy="75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669" name="Google Shape;669;p54"/>
          <p:cNvGrpSpPr/>
          <p:nvPr/>
        </p:nvGrpSpPr>
        <p:grpSpPr>
          <a:xfrm>
            <a:off x="4160681" y="2887450"/>
            <a:ext cx="738712" cy="564687"/>
            <a:chOff x="2738281" y="2684250"/>
            <a:chExt cx="738712" cy="564687"/>
          </a:xfrm>
        </p:grpSpPr>
        <p:cxnSp>
          <p:nvCxnSpPr>
            <p:cNvPr id="670" name="Google Shape;670;p54"/>
            <p:cNvCxnSpPr/>
            <p:nvPr/>
          </p:nvCxnSpPr>
          <p:spPr>
            <a:xfrm rot="10800000" flipH="1">
              <a:off x="2738281" y="3015237"/>
              <a:ext cx="220200" cy="2337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71" name="Google Shape;671;p54"/>
            <p:cNvSpPr/>
            <p:nvPr/>
          </p:nvSpPr>
          <p:spPr>
            <a:xfrm>
              <a:off x="3019775" y="2684250"/>
              <a:ext cx="457218" cy="409752"/>
            </a:xfrm>
            <a:prstGeom prst="irregularSeal2">
              <a:avLst/>
            </a:prstGeom>
            <a:solidFill>
              <a:srgbClr val="FFFF00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54"/>
          <p:cNvGrpSpPr/>
          <p:nvPr/>
        </p:nvGrpSpPr>
        <p:grpSpPr>
          <a:xfrm>
            <a:off x="5612797" y="4199362"/>
            <a:ext cx="696575" cy="545491"/>
            <a:chOff x="4123418" y="3164236"/>
            <a:chExt cx="696575" cy="545491"/>
          </a:xfrm>
        </p:grpSpPr>
        <p:sp>
          <p:nvSpPr>
            <p:cNvPr id="673" name="Google Shape;673;p54"/>
            <p:cNvSpPr/>
            <p:nvPr/>
          </p:nvSpPr>
          <p:spPr>
            <a:xfrm>
              <a:off x="4362775" y="3299975"/>
              <a:ext cx="457218" cy="409752"/>
            </a:xfrm>
            <a:prstGeom prst="irregularSeal2">
              <a:avLst/>
            </a:prstGeom>
            <a:solidFill>
              <a:srgbClr val="FFE59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74" name="Google Shape;674;p54"/>
            <p:cNvCxnSpPr>
              <a:cxnSpLocks/>
            </p:cNvCxnSpPr>
            <p:nvPr/>
          </p:nvCxnSpPr>
          <p:spPr>
            <a:xfrm>
              <a:off x="4123418" y="3164236"/>
              <a:ext cx="239357" cy="143688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675" name="Google Shape;675;p54"/>
          <p:cNvGrpSpPr/>
          <p:nvPr/>
        </p:nvGrpSpPr>
        <p:grpSpPr>
          <a:xfrm>
            <a:off x="6888340" y="2795636"/>
            <a:ext cx="747121" cy="528940"/>
            <a:chOff x="5370951" y="4708157"/>
            <a:chExt cx="747121" cy="528940"/>
          </a:xfrm>
        </p:grpSpPr>
        <p:cxnSp>
          <p:nvCxnSpPr>
            <p:cNvPr id="676" name="Google Shape;676;p54"/>
            <p:cNvCxnSpPr>
              <a:cxnSpLocks/>
            </p:cNvCxnSpPr>
            <p:nvPr/>
          </p:nvCxnSpPr>
          <p:spPr>
            <a:xfrm flipV="1">
              <a:off x="5370951" y="5005837"/>
              <a:ext cx="261910" cy="23126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77" name="Google Shape;677;p54"/>
            <p:cNvSpPr/>
            <p:nvPr/>
          </p:nvSpPr>
          <p:spPr>
            <a:xfrm>
              <a:off x="5660854" y="4708157"/>
              <a:ext cx="457218" cy="409752"/>
            </a:xfrm>
            <a:prstGeom prst="irregularSeal2">
              <a:avLst/>
            </a:prstGeom>
            <a:solidFill>
              <a:srgbClr val="FFFF00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" name="Google Shape;678;p54"/>
          <p:cNvGrpSpPr/>
          <p:nvPr/>
        </p:nvGrpSpPr>
        <p:grpSpPr>
          <a:xfrm>
            <a:off x="8300678" y="4192413"/>
            <a:ext cx="604515" cy="560389"/>
            <a:chOff x="6878278" y="3989213"/>
            <a:chExt cx="604515" cy="560389"/>
          </a:xfrm>
        </p:grpSpPr>
        <p:sp>
          <p:nvSpPr>
            <p:cNvPr id="679" name="Google Shape;679;p54"/>
            <p:cNvSpPr/>
            <p:nvPr/>
          </p:nvSpPr>
          <p:spPr>
            <a:xfrm>
              <a:off x="7025575" y="4139850"/>
              <a:ext cx="457218" cy="409752"/>
            </a:xfrm>
            <a:prstGeom prst="irregularSeal2">
              <a:avLst/>
            </a:prstGeom>
            <a:solidFill>
              <a:srgbClr val="FFE59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80" name="Google Shape;680;p54"/>
            <p:cNvCxnSpPr/>
            <p:nvPr/>
          </p:nvCxnSpPr>
          <p:spPr>
            <a:xfrm>
              <a:off x="6878278" y="3989213"/>
              <a:ext cx="220200" cy="2031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86" name="Google Shape;686;p55"/>
          <p:cNvSpPr txBox="1">
            <a:spLocks noGrp="1"/>
          </p:cNvSpPr>
          <p:nvPr>
            <p:ph type="body" idx="1"/>
          </p:nvPr>
        </p:nvSpPr>
        <p:spPr>
          <a:xfrm>
            <a:off x="916050" y="812300"/>
            <a:ext cx="10538100" cy="57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Propuesta no cooperativa (apropiativa)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El sistema operativo es quien toma el control de la CPU mediante interrupciones por timer.</a:t>
            </a: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El timer lanza interrupciones cada cierto tiempo (algunos milisegundos).</a:t>
            </a:r>
            <a:endParaRPr sz="2000" dirty="0">
              <a:latin typeface="+mn-lt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lang="es-MX"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Cuando se lanza una ejecución por timer: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dirty="0">
                <a:latin typeface="+mn-lt"/>
              </a:rPr>
              <a:t>El proceso en ejecución es</a:t>
            </a:r>
            <a:r>
              <a:rPr lang="es-ES" sz="2000" b="1" dirty="0">
                <a:latin typeface="+mn-lt"/>
              </a:rPr>
              <a:t> suspendido</a:t>
            </a:r>
            <a:r>
              <a:rPr lang="es-ES" sz="2000" dirty="0">
                <a:latin typeface="+mn-lt"/>
              </a:rPr>
              <a:t>.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dirty="0">
                <a:latin typeface="+mn-lt"/>
              </a:rPr>
              <a:t>Se almacena el estado del proceso.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dirty="0">
                <a:latin typeface="+mn-lt"/>
              </a:rPr>
              <a:t>Una </a:t>
            </a:r>
            <a:r>
              <a:rPr lang="es-ES" sz="2000" b="1" dirty="0">
                <a:latin typeface="+mn-lt"/>
              </a:rPr>
              <a:t>rutina de atención </a:t>
            </a:r>
            <a:r>
              <a:rPr lang="es-ES" sz="2000" dirty="0">
                <a:latin typeface="+mn-lt"/>
              </a:rPr>
              <a:t>a la interrupción es ejecutada</a:t>
            </a: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</p:txBody>
      </p:sp>
      <p:grpSp>
        <p:nvGrpSpPr>
          <p:cNvPr id="687" name="Google Shape;687;p55"/>
          <p:cNvGrpSpPr/>
          <p:nvPr/>
        </p:nvGrpSpPr>
        <p:grpSpPr>
          <a:xfrm>
            <a:off x="3238875" y="2471600"/>
            <a:ext cx="6700490" cy="2134875"/>
            <a:chOff x="3289675" y="2509700"/>
            <a:chExt cx="6700490" cy="2134875"/>
          </a:xfrm>
        </p:grpSpPr>
        <p:grpSp>
          <p:nvGrpSpPr>
            <p:cNvPr id="688" name="Google Shape;688;p55"/>
            <p:cNvGrpSpPr/>
            <p:nvPr/>
          </p:nvGrpSpPr>
          <p:grpSpPr>
            <a:xfrm>
              <a:off x="6090064" y="2509700"/>
              <a:ext cx="814001" cy="572778"/>
              <a:chOff x="6090064" y="2509700"/>
              <a:chExt cx="814001" cy="572778"/>
            </a:xfrm>
          </p:grpSpPr>
          <p:sp>
            <p:nvSpPr>
              <p:cNvPr id="689" name="Google Shape;689;p55"/>
              <p:cNvSpPr/>
              <p:nvPr/>
            </p:nvSpPr>
            <p:spPr>
              <a:xfrm flipH="1">
                <a:off x="6090064" y="2509700"/>
                <a:ext cx="222210" cy="572778"/>
              </a:xfrm>
              <a:prstGeom prst="lightningBolt">
                <a:avLst/>
              </a:prstGeom>
              <a:solidFill>
                <a:srgbClr val="FFFF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690" name="Google Shape;690;p5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427165" y="2557628"/>
                <a:ext cx="476900" cy="4769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91" name="Google Shape;691;p55"/>
            <p:cNvGrpSpPr/>
            <p:nvPr/>
          </p:nvGrpSpPr>
          <p:grpSpPr>
            <a:xfrm>
              <a:off x="3289675" y="2585900"/>
              <a:ext cx="5930975" cy="2058675"/>
              <a:chOff x="1965675" y="3249825"/>
              <a:chExt cx="5930975" cy="2058675"/>
            </a:xfrm>
          </p:grpSpPr>
          <p:sp>
            <p:nvSpPr>
              <p:cNvPr id="692" name="Google Shape;692;p55"/>
              <p:cNvSpPr/>
              <p:nvPr/>
            </p:nvSpPr>
            <p:spPr>
              <a:xfrm>
                <a:off x="3158850" y="3249825"/>
                <a:ext cx="528000" cy="523200"/>
              </a:xfrm>
              <a:prstGeom prst="ellipse">
                <a:avLst/>
              </a:prstGeom>
              <a:solidFill>
                <a:srgbClr val="C9DAF8"/>
              </a:solidFill>
              <a:ln w="19050" cap="flat" cmpd="sng">
                <a:solidFill>
                  <a:srgbClr val="22222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>
                    <a:latin typeface="Courier New"/>
                    <a:ea typeface="Courier New"/>
                    <a:cs typeface="Courier New"/>
                    <a:sym typeface="Courier New"/>
                  </a:rPr>
                  <a:t>P</a:t>
                </a:r>
                <a:endParaRPr sz="1200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693" name="Google Shape;693;p55"/>
              <p:cNvSpPr/>
              <p:nvPr/>
            </p:nvSpPr>
            <p:spPr>
              <a:xfrm>
                <a:off x="6130638" y="4785300"/>
                <a:ext cx="528000" cy="523200"/>
              </a:xfrm>
              <a:prstGeom prst="ellipse">
                <a:avLst/>
              </a:prstGeom>
              <a:solidFill>
                <a:srgbClr val="B6D7A8"/>
              </a:solidFill>
              <a:ln w="19050" cap="flat" cmpd="sng">
                <a:solidFill>
                  <a:srgbClr val="22222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>
                    <a:latin typeface="Courier New"/>
                    <a:ea typeface="Courier New"/>
                    <a:cs typeface="Courier New"/>
                    <a:sym typeface="Courier New"/>
                  </a:rPr>
                  <a:t>SO</a:t>
                </a:r>
                <a:endParaRPr sz="1200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grpSp>
            <p:nvGrpSpPr>
              <p:cNvPr id="694" name="Google Shape;694;p55"/>
              <p:cNvGrpSpPr/>
              <p:nvPr/>
            </p:nvGrpSpPr>
            <p:grpSpPr>
              <a:xfrm>
                <a:off x="1965675" y="3871275"/>
                <a:ext cx="5930975" cy="774763"/>
                <a:chOff x="1965675" y="3871275"/>
                <a:chExt cx="5930975" cy="774763"/>
              </a:xfrm>
            </p:grpSpPr>
            <p:cxnSp>
              <p:nvCxnSpPr>
                <p:cNvPr id="695" name="Google Shape;695;p55"/>
                <p:cNvCxnSpPr/>
                <p:nvPr/>
              </p:nvCxnSpPr>
              <p:spPr>
                <a:xfrm>
                  <a:off x="4766150" y="3902850"/>
                  <a:ext cx="120600" cy="7305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3A81BA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696" name="Google Shape;696;p55"/>
                <p:cNvCxnSpPr/>
                <p:nvPr/>
              </p:nvCxnSpPr>
              <p:spPr>
                <a:xfrm>
                  <a:off x="1965675" y="3871275"/>
                  <a:ext cx="2800500" cy="210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697" name="Google Shape;697;p55"/>
                <p:cNvCxnSpPr/>
                <p:nvPr/>
              </p:nvCxnSpPr>
              <p:spPr>
                <a:xfrm>
                  <a:off x="4886750" y="4626838"/>
                  <a:ext cx="3009900" cy="192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</p:grpSp>
        <p:grpSp>
          <p:nvGrpSpPr>
            <p:cNvPr id="698" name="Google Shape;698;p55"/>
            <p:cNvGrpSpPr/>
            <p:nvPr/>
          </p:nvGrpSpPr>
          <p:grpSpPr>
            <a:xfrm>
              <a:off x="9220639" y="3388963"/>
              <a:ext cx="769526" cy="572778"/>
              <a:chOff x="9220639" y="3388963"/>
              <a:chExt cx="769526" cy="572778"/>
            </a:xfrm>
          </p:grpSpPr>
          <p:sp>
            <p:nvSpPr>
              <p:cNvPr id="699" name="Google Shape;699;p55"/>
              <p:cNvSpPr/>
              <p:nvPr/>
            </p:nvSpPr>
            <p:spPr>
              <a:xfrm flipH="1">
                <a:off x="9220639" y="3388963"/>
                <a:ext cx="222210" cy="572778"/>
              </a:xfrm>
              <a:prstGeom prst="lightningBolt">
                <a:avLst/>
              </a:prstGeom>
              <a:solidFill>
                <a:srgbClr val="FFFF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700" name="Google Shape;700;p5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265" y="3436915"/>
                <a:ext cx="476900" cy="4769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Ejecución directa limitada (EDL)</a:t>
            </a:r>
            <a:endParaRPr/>
          </a:p>
        </p:txBody>
      </p:sp>
      <p:sp>
        <p:nvSpPr>
          <p:cNvPr id="706" name="Google Shape;706;p56"/>
          <p:cNvSpPr txBox="1">
            <a:spLocks noGrp="1"/>
          </p:cNvSpPr>
          <p:nvPr>
            <p:ph type="body" idx="1"/>
          </p:nvPr>
        </p:nvSpPr>
        <p:spPr>
          <a:xfrm>
            <a:off x="916050" y="812300"/>
            <a:ext cx="10538100" cy="57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</a:rPr>
              <a:t>Propuesta no cooperativa (apropiativa)</a:t>
            </a:r>
            <a:endParaRPr sz="2800" dirty="0">
              <a:solidFill>
                <a:schemeClr val="accent1"/>
              </a:solidFill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/>
              <a:t>La interrupción del timer le da a la SO la habilidad de </a:t>
            </a:r>
            <a:r>
              <a:rPr lang="es-ES" sz="2000" b="1" dirty="0"/>
              <a:t>retomar</a:t>
            </a:r>
            <a:r>
              <a:rPr lang="es-ES" sz="2000" dirty="0"/>
              <a:t> el control de la CPU.</a:t>
            </a: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07" name="Google Shape;707;p56"/>
          <p:cNvGrpSpPr/>
          <p:nvPr/>
        </p:nvGrpSpPr>
        <p:grpSpPr>
          <a:xfrm>
            <a:off x="4575460" y="2941500"/>
            <a:ext cx="6700490" cy="2134875"/>
            <a:chOff x="3289675" y="2509700"/>
            <a:chExt cx="6700490" cy="2134875"/>
          </a:xfrm>
        </p:grpSpPr>
        <p:grpSp>
          <p:nvGrpSpPr>
            <p:cNvPr id="708" name="Google Shape;708;p56"/>
            <p:cNvGrpSpPr/>
            <p:nvPr/>
          </p:nvGrpSpPr>
          <p:grpSpPr>
            <a:xfrm>
              <a:off x="6090064" y="2509700"/>
              <a:ext cx="814001" cy="572778"/>
              <a:chOff x="6090064" y="2509700"/>
              <a:chExt cx="814001" cy="572778"/>
            </a:xfrm>
          </p:grpSpPr>
          <p:sp>
            <p:nvSpPr>
              <p:cNvPr id="709" name="Google Shape;709;p56"/>
              <p:cNvSpPr/>
              <p:nvPr/>
            </p:nvSpPr>
            <p:spPr>
              <a:xfrm flipH="1">
                <a:off x="6090064" y="2509700"/>
                <a:ext cx="222210" cy="572778"/>
              </a:xfrm>
              <a:prstGeom prst="lightningBolt">
                <a:avLst/>
              </a:prstGeom>
              <a:solidFill>
                <a:srgbClr val="FFFF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710" name="Google Shape;710;p5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427165" y="2557628"/>
                <a:ext cx="476900" cy="4769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711" name="Google Shape;711;p56"/>
            <p:cNvGrpSpPr/>
            <p:nvPr/>
          </p:nvGrpSpPr>
          <p:grpSpPr>
            <a:xfrm>
              <a:off x="3289675" y="2585900"/>
              <a:ext cx="5930975" cy="2058675"/>
              <a:chOff x="1965675" y="3249825"/>
              <a:chExt cx="5930975" cy="2058675"/>
            </a:xfrm>
          </p:grpSpPr>
          <p:sp>
            <p:nvSpPr>
              <p:cNvPr id="712" name="Google Shape;712;p56"/>
              <p:cNvSpPr/>
              <p:nvPr/>
            </p:nvSpPr>
            <p:spPr>
              <a:xfrm>
                <a:off x="3158850" y="3249825"/>
                <a:ext cx="528000" cy="523200"/>
              </a:xfrm>
              <a:prstGeom prst="ellipse">
                <a:avLst/>
              </a:prstGeom>
              <a:solidFill>
                <a:srgbClr val="C9DAF8"/>
              </a:solidFill>
              <a:ln w="19050" cap="flat" cmpd="sng">
                <a:solidFill>
                  <a:srgbClr val="22222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>
                    <a:latin typeface="Courier New"/>
                    <a:ea typeface="Courier New"/>
                    <a:cs typeface="Courier New"/>
                    <a:sym typeface="Courier New"/>
                  </a:rPr>
                  <a:t>P</a:t>
                </a:r>
                <a:endParaRPr sz="1200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713" name="Google Shape;713;p56"/>
              <p:cNvSpPr/>
              <p:nvPr/>
            </p:nvSpPr>
            <p:spPr>
              <a:xfrm>
                <a:off x="6130638" y="4785300"/>
                <a:ext cx="528000" cy="523200"/>
              </a:xfrm>
              <a:prstGeom prst="ellipse">
                <a:avLst/>
              </a:prstGeom>
              <a:solidFill>
                <a:srgbClr val="B6D7A8"/>
              </a:solidFill>
              <a:ln w="19050" cap="flat" cmpd="sng">
                <a:solidFill>
                  <a:srgbClr val="22222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>
                    <a:latin typeface="Courier New"/>
                    <a:ea typeface="Courier New"/>
                    <a:cs typeface="Courier New"/>
                    <a:sym typeface="Courier New"/>
                  </a:rPr>
                  <a:t>SO</a:t>
                </a:r>
                <a:endParaRPr sz="1200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grpSp>
            <p:nvGrpSpPr>
              <p:cNvPr id="714" name="Google Shape;714;p56"/>
              <p:cNvGrpSpPr/>
              <p:nvPr/>
            </p:nvGrpSpPr>
            <p:grpSpPr>
              <a:xfrm>
                <a:off x="1965675" y="3871275"/>
                <a:ext cx="5930975" cy="774763"/>
                <a:chOff x="1965675" y="3871275"/>
                <a:chExt cx="5930975" cy="774763"/>
              </a:xfrm>
            </p:grpSpPr>
            <p:cxnSp>
              <p:nvCxnSpPr>
                <p:cNvPr id="715" name="Google Shape;715;p56"/>
                <p:cNvCxnSpPr/>
                <p:nvPr/>
              </p:nvCxnSpPr>
              <p:spPr>
                <a:xfrm>
                  <a:off x="4766150" y="3902850"/>
                  <a:ext cx="120600" cy="7305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3A81BA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716" name="Google Shape;716;p56"/>
                <p:cNvCxnSpPr/>
                <p:nvPr/>
              </p:nvCxnSpPr>
              <p:spPr>
                <a:xfrm>
                  <a:off x="1965675" y="3871275"/>
                  <a:ext cx="2800500" cy="210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717" name="Google Shape;717;p56"/>
                <p:cNvCxnSpPr/>
                <p:nvPr/>
              </p:nvCxnSpPr>
              <p:spPr>
                <a:xfrm>
                  <a:off x="4886750" y="4626838"/>
                  <a:ext cx="3009900" cy="192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</p:grpSp>
        <p:grpSp>
          <p:nvGrpSpPr>
            <p:cNvPr id="718" name="Google Shape;718;p56"/>
            <p:cNvGrpSpPr/>
            <p:nvPr/>
          </p:nvGrpSpPr>
          <p:grpSpPr>
            <a:xfrm>
              <a:off x="9220639" y="3388963"/>
              <a:ext cx="769526" cy="572778"/>
              <a:chOff x="9220639" y="3388963"/>
              <a:chExt cx="769526" cy="572778"/>
            </a:xfrm>
          </p:grpSpPr>
          <p:sp>
            <p:nvSpPr>
              <p:cNvPr id="719" name="Google Shape;719;p56"/>
              <p:cNvSpPr/>
              <p:nvPr/>
            </p:nvSpPr>
            <p:spPr>
              <a:xfrm flipH="1">
                <a:off x="9220639" y="3388963"/>
                <a:ext cx="222210" cy="572778"/>
              </a:xfrm>
              <a:prstGeom prst="lightningBolt">
                <a:avLst/>
              </a:prstGeom>
              <a:solidFill>
                <a:srgbClr val="FFFF00"/>
              </a:solidFill>
              <a:ln w="952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720" name="Google Shape;720;p5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265" y="3436915"/>
                <a:ext cx="476900" cy="4769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721" name="Google Shape;72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0102" y="2022762"/>
            <a:ext cx="2371725" cy="330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57"/>
          <p:cNvSpPr txBox="1">
            <a:spLocks noGrp="1"/>
          </p:cNvSpPr>
          <p:nvPr>
            <p:ph type="title"/>
          </p:nvPr>
        </p:nvSpPr>
        <p:spPr>
          <a:xfrm>
            <a:off x="408650" y="56779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(EDL)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27" name="Google Shape;727;p57"/>
          <p:cNvSpPr txBox="1">
            <a:spLocks noGrp="1"/>
          </p:cNvSpPr>
          <p:nvPr>
            <p:ph type="body" idx="1"/>
          </p:nvPr>
        </p:nvSpPr>
        <p:spPr>
          <a:xfrm>
            <a:off x="211843" y="734565"/>
            <a:ext cx="11571507" cy="13494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800" b="1" dirty="0">
                <a:solidFill>
                  <a:schemeClr val="accent1"/>
                </a:solidFill>
                <a:latin typeface="+mn-lt"/>
              </a:rPr>
              <a:t>Sobre las interrupciones</a:t>
            </a:r>
            <a:endParaRPr sz="2800" dirty="0">
              <a:solidFill>
                <a:schemeClr val="accent1"/>
              </a:solidFill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Las interrupciones son generadas por hardware.</a:t>
            </a: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Son asíncronas.</a:t>
            </a: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</p:txBody>
      </p:sp>
      <p:grpSp>
        <p:nvGrpSpPr>
          <p:cNvPr id="728" name="Google Shape;728;p57"/>
          <p:cNvGrpSpPr/>
          <p:nvPr/>
        </p:nvGrpSpPr>
        <p:grpSpPr>
          <a:xfrm>
            <a:off x="1203275" y="4646525"/>
            <a:ext cx="2985600" cy="1715500"/>
            <a:chOff x="1612850" y="3436850"/>
            <a:chExt cx="2985600" cy="1715500"/>
          </a:xfrm>
        </p:grpSpPr>
        <p:sp>
          <p:nvSpPr>
            <p:cNvPr id="729" name="Google Shape;729;p57"/>
            <p:cNvSpPr/>
            <p:nvPr/>
          </p:nvSpPr>
          <p:spPr>
            <a:xfrm>
              <a:off x="1612850" y="3436850"/>
              <a:ext cx="2985600" cy="485700"/>
            </a:xfrm>
            <a:prstGeom prst="rect">
              <a:avLst/>
            </a:prstGeom>
            <a:solidFill>
              <a:srgbClr val="FFF2CC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900" b="1">
                  <a:solidFill>
                    <a:srgbClr val="0B6937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Process</a:t>
              </a:r>
              <a:endParaRPr sz="1900" b="1">
                <a:solidFill>
                  <a:srgbClr val="0B6937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30" name="Google Shape;730;p57"/>
            <p:cNvSpPr/>
            <p:nvPr/>
          </p:nvSpPr>
          <p:spPr>
            <a:xfrm>
              <a:off x="1612850" y="3922650"/>
              <a:ext cx="2985600" cy="4857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800" b="1">
                  <a:latin typeface="Courier New"/>
                  <a:ea typeface="Courier New"/>
                  <a:cs typeface="Courier New"/>
                  <a:sym typeface="Courier New"/>
                </a:rPr>
                <a:t>SO</a:t>
              </a:r>
              <a:endParaRPr sz="1800"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31" name="Google Shape;731;p57"/>
            <p:cNvSpPr/>
            <p:nvPr/>
          </p:nvSpPr>
          <p:spPr>
            <a:xfrm>
              <a:off x="1612850" y="4408350"/>
              <a:ext cx="2985600" cy="7440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800" b="1">
                  <a:latin typeface="Courier New"/>
                  <a:ea typeface="Courier New"/>
                  <a:cs typeface="Courier New"/>
                  <a:sym typeface="Courier New"/>
                </a:rPr>
                <a:t>Hardware</a:t>
              </a:r>
              <a:endParaRPr sz="1800"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grpSp>
        <p:nvGrpSpPr>
          <p:cNvPr id="732" name="Google Shape;732;p57"/>
          <p:cNvGrpSpPr/>
          <p:nvPr/>
        </p:nvGrpSpPr>
        <p:grpSpPr>
          <a:xfrm>
            <a:off x="8613725" y="4646525"/>
            <a:ext cx="2985600" cy="1715500"/>
            <a:chOff x="5099000" y="4075025"/>
            <a:chExt cx="2985600" cy="1715500"/>
          </a:xfrm>
        </p:grpSpPr>
        <p:grpSp>
          <p:nvGrpSpPr>
            <p:cNvPr id="733" name="Google Shape;733;p57"/>
            <p:cNvGrpSpPr/>
            <p:nvPr/>
          </p:nvGrpSpPr>
          <p:grpSpPr>
            <a:xfrm>
              <a:off x="5099000" y="4075025"/>
              <a:ext cx="2985600" cy="1715500"/>
              <a:chOff x="1612850" y="3436850"/>
              <a:chExt cx="2985600" cy="1715500"/>
            </a:xfrm>
          </p:grpSpPr>
          <p:sp>
            <p:nvSpPr>
              <p:cNvPr id="734" name="Google Shape;734;p57"/>
              <p:cNvSpPr/>
              <p:nvPr/>
            </p:nvSpPr>
            <p:spPr>
              <a:xfrm>
                <a:off x="1612850" y="3436850"/>
                <a:ext cx="2985600" cy="485700"/>
              </a:xfrm>
              <a:prstGeom prst="rect">
                <a:avLst/>
              </a:prstGeom>
              <a:solidFill>
                <a:srgbClr val="FFF2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900" b="1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Process</a:t>
                </a:r>
                <a:endParaRPr sz="19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735" name="Google Shape;735;p57"/>
              <p:cNvSpPr/>
              <p:nvPr/>
            </p:nvSpPr>
            <p:spPr>
              <a:xfrm>
                <a:off x="1612850" y="3922650"/>
                <a:ext cx="2985600" cy="485700"/>
              </a:xfrm>
              <a:prstGeom prst="rect">
                <a:avLst/>
              </a:prstGeom>
              <a:solidFill>
                <a:srgbClr val="D9EAD3"/>
              </a:solidFill>
              <a:ln w="381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800" b="1">
                    <a:solidFill>
                      <a:srgbClr val="0B6937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SO</a:t>
                </a:r>
                <a:endParaRPr sz="1800" b="1">
                  <a:solidFill>
                    <a:srgbClr val="0B6937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736" name="Google Shape;736;p57"/>
              <p:cNvSpPr/>
              <p:nvPr/>
            </p:nvSpPr>
            <p:spPr>
              <a:xfrm>
                <a:off x="1612850" y="4408350"/>
                <a:ext cx="2985600" cy="7440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800" b="1">
                    <a:latin typeface="Courier New"/>
                    <a:ea typeface="Courier New"/>
                    <a:cs typeface="Courier New"/>
                    <a:sym typeface="Courier New"/>
                  </a:rPr>
                  <a:t>Hardware</a:t>
                </a:r>
                <a:endParaRPr sz="1800" b="1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737" name="Google Shape;737;p57"/>
              <p:cNvSpPr/>
              <p:nvPr/>
            </p:nvSpPr>
            <p:spPr>
              <a:xfrm>
                <a:off x="2807751" y="4537500"/>
                <a:ext cx="1695492" cy="485676"/>
              </a:xfrm>
              <a:prstGeom prst="irregularSeal2">
                <a:avLst/>
              </a:prstGeom>
              <a:solidFill>
                <a:srgbClr val="CFE2F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 b="1" dirty="0">
                    <a:solidFill>
                      <a:schemeClr val="dk1"/>
                    </a:solidFill>
                  </a:rPr>
                  <a:t>Timer int</a:t>
                </a:r>
                <a:endParaRPr sz="1000" b="1" dirty="0"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738" name="Google Shape;738;p57"/>
            <p:cNvSpPr/>
            <p:nvPr/>
          </p:nvSpPr>
          <p:spPr>
            <a:xfrm>
              <a:off x="6760625" y="4656050"/>
              <a:ext cx="981000" cy="2478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200" b="1" dirty="0"/>
                <a:t>handler</a:t>
              </a:r>
              <a:endParaRPr sz="1200" b="1" dirty="0"/>
            </a:p>
          </p:txBody>
        </p:sp>
        <p:sp>
          <p:nvSpPr>
            <p:cNvPr id="739" name="Google Shape;739;p57"/>
            <p:cNvSpPr/>
            <p:nvPr/>
          </p:nvSpPr>
          <p:spPr>
            <a:xfrm>
              <a:off x="7189175" y="4903850"/>
              <a:ext cx="123900" cy="2478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57"/>
          <p:cNvGrpSpPr/>
          <p:nvPr/>
        </p:nvGrpSpPr>
        <p:grpSpPr>
          <a:xfrm>
            <a:off x="6280039" y="2400713"/>
            <a:ext cx="814001" cy="572778"/>
            <a:chOff x="6090064" y="2509700"/>
            <a:chExt cx="814001" cy="572778"/>
          </a:xfrm>
        </p:grpSpPr>
        <p:sp>
          <p:nvSpPr>
            <p:cNvPr id="741" name="Google Shape;741;p57"/>
            <p:cNvSpPr/>
            <p:nvPr/>
          </p:nvSpPr>
          <p:spPr>
            <a:xfrm flipH="1">
              <a:off x="6090064" y="2509700"/>
              <a:ext cx="222210" cy="572778"/>
            </a:xfrm>
            <a:prstGeom prst="lightningBolt">
              <a:avLst/>
            </a:prstGeom>
            <a:solidFill>
              <a:srgbClr val="FFFF00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742" name="Google Shape;742;p5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427165" y="2557628"/>
              <a:ext cx="476900" cy="476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3" name="Google Shape;743;p57"/>
          <p:cNvSpPr/>
          <p:nvPr/>
        </p:nvSpPr>
        <p:spPr>
          <a:xfrm>
            <a:off x="3187450" y="2304413"/>
            <a:ext cx="528000" cy="523200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P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44" name="Google Shape;744;p57"/>
          <p:cNvSpPr/>
          <p:nvPr/>
        </p:nvSpPr>
        <p:spPr>
          <a:xfrm>
            <a:off x="9683488" y="3897038"/>
            <a:ext cx="528000" cy="523200"/>
          </a:xfrm>
          <a:prstGeom prst="ellipse">
            <a:avLst/>
          </a:prstGeom>
          <a:solidFill>
            <a:srgbClr val="B6D7A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latin typeface="Courier New"/>
                <a:ea typeface="Courier New"/>
                <a:cs typeface="Courier New"/>
                <a:sym typeface="Courier New"/>
              </a:rPr>
              <a:t>SO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745" name="Google Shape;745;p57"/>
          <p:cNvGrpSpPr/>
          <p:nvPr/>
        </p:nvGrpSpPr>
        <p:grpSpPr>
          <a:xfrm>
            <a:off x="1232219" y="2973488"/>
            <a:ext cx="10538156" cy="774763"/>
            <a:chOff x="1965675" y="3871275"/>
            <a:chExt cx="5930975" cy="774763"/>
          </a:xfrm>
        </p:grpSpPr>
        <p:cxnSp>
          <p:nvCxnSpPr>
            <p:cNvPr id="746" name="Google Shape;746;p57"/>
            <p:cNvCxnSpPr/>
            <p:nvPr/>
          </p:nvCxnSpPr>
          <p:spPr>
            <a:xfrm>
              <a:off x="4766150" y="3902850"/>
              <a:ext cx="120600" cy="730500"/>
            </a:xfrm>
            <a:prstGeom prst="straightConnector1">
              <a:avLst/>
            </a:prstGeom>
            <a:noFill/>
            <a:ln w="19050" cap="flat" cmpd="sng">
              <a:solidFill>
                <a:srgbClr val="3A81B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47" name="Google Shape;747;p57"/>
            <p:cNvCxnSpPr/>
            <p:nvPr/>
          </p:nvCxnSpPr>
          <p:spPr>
            <a:xfrm>
              <a:off x="1965675" y="3871275"/>
              <a:ext cx="2800500" cy="21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48" name="Google Shape;748;p57"/>
            <p:cNvCxnSpPr/>
            <p:nvPr/>
          </p:nvCxnSpPr>
          <p:spPr>
            <a:xfrm>
              <a:off x="4886750" y="4626838"/>
              <a:ext cx="3009900" cy="192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749" name="Google Shape;749;p57"/>
          <p:cNvGrpSpPr/>
          <p:nvPr/>
        </p:nvGrpSpPr>
        <p:grpSpPr>
          <a:xfrm>
            <a:off x="4908500" y="4646525"/>
            <a:ext cx="2985600" cy="1715500"/>
            <a:chOff x="1612850" y="3436850"/>
            <a:chExt cx="2985600" cy="1715500"/>
          </a:xfrm>
        </p:grpSpPr>
        <p:sp>
          <p:nvSpPr>
            <p:cNvPr id="750" name="Google Shape;750;p57"/>
            <p:cNvSpPr/>
            <p:nvPr/>
          </p:nvSpPr>
          <p:spPr>
            <a:xfrm>
              <a:off x="1612850" y="3436850"/>
              <a:ext cx="2985600" cy="485700"/>
            </a:xfrm>
            <a:prstGeom prst="rect">
              <a:avLst/>
            </a:prstGeom>
            <a:solidFill>
              <a:srgbClr val="FFF2CC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900" b="1">
                  <a:solidFill>
                    <a:srgbClr val="0B6937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Process</a:t>
              </a:r>
              <a:endParaRPr sz="1900" b="1">
                <a:solidFill>
                  <a:srgbClr val="0B6937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51" name="Google Shape;751;p57"/>
            <p:cNvSpPr/>
            <p:nvPr/>
          </p:nvSpPr>
          <p:spPr>
            <a:xfrm>
              <a:off x="1612850" y="3922650"/>
              <a:ext cx="2985600" cy="4857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800" b="1">
                  <a:latin typeface="Courier New"/>
                  <a:ea typeface="Courier New"/>
                  <a:cs typeface="Courier New"/>
                  <a:sym typeface="Courier New"/>
                </a:rPr>
                <a:t>SO</a:t>
              </a:r>
              <a:endParaRPr sz="1800"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52" name="Google Shape;752;p57"/>
            <p:cNvSpPr/>
            <p:nvPr/>
          </p:nvSpPr>
          <p:spPr>
            <a:xfrm>
              <a:off x="1612850" y="4408350"/>
              <a:ext cx="2985600" cy="7440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800" b="1">
                  <a:latin typeface="Courier New"/>
                  <a:ea typeface="Courier New"/>
                  <a:cs typeface="Courier New"/>
                  <a:sym typeface="Courier New"/>
                </a:rPr>
                <a:t>Hardware</a:t>
              </a:r>
              <a:endParaRPr sz="1800"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53" name="Google Shape;753;p57"/>
            <p:cNvSpPr/>
            <p:nvPr/>
          </p:nvSpPr>
          <p:spPr>
            <a:xfrm>
              <a:off x="2807751" y="4537500"/>
              <a:ext cx="1695492" cy="485676"/>
            </a:xfrm>
            <a:prstGeom prst="irregularSeal2">
              <a:avLst/>
            </a:prstGeom>
            <a:solidFill>
              <a:srgbClr val="FFFF00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000" b="1" dirty="0">
                  <a:solidFill>
                    <a:srgbClr val="FF0000"/>
                  </a:solidFill>
                </a:rPr>
                <a:t>Timer int</a:t>
              </a:r>
              <a:endParaRPr sz="1000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754" name="Google Shape;754;p57"/>
          <p:cNvCxnSpPr/>
          <p:nvPr/>
        </p:nvCxnSpPr>
        <p:spPr>
          <a:xfrm>
            <a:off x="6198550" y="1836650"/>
            <a:ext cx="9600" cy="2667300"/>
          </a:xfrm>
          <a:prstGeom prst="straightConnector1">
            <a:avLst/>
          </a:prstGeom>
          <a:noFill/>
          <a:ln w="28575" cap="flat" cmpd="sng">
            <a:solidFill>
              <a:srgbClr val="FF9900"/>
            </a:solidFill>
            <a:prstDash val="lg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58"/>
          <p:cNvSpPr txBox="1">
            <a:spLocks noGrp="1"/>
          </p:cNvSpPr>
          <p:nvPr>
            <p:ph type="title"/>
          </p:nvPr>
        </p:nvSpPr>
        <p:spPr>
          <a:xfrm>
            <a:off x="228600" y="96038"/>
            <a:ext cx="899205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Interrupción y varios procesos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60" name="Google Shape;760;p58"/>
          <p:cNvSpPr txBox="1">
            <a:spLocks noGrp="1"/>
          </p:cNvSpPr>
          <p:nvPr>
            <p:ph type="body" idx="1"/>
          </p:nvPr>
        </p:nvSpPr>
        <p:spPr>
          <a:xfrm>
            <a:off x="228600" y="951898"/>
            <a:ext cx="11569700" cy="21052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s-ES" sz="2400" dirty="0">
                <a:latin typeface="+mn-lt"/>
              </a:rPr>
              <a:t>Cuando hay una interrupción el scheduler tiene que tomar una decisión sobre el paso a seguir:</a:t>
            </a:r>
            <a:endParaRPr sz="24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dirty="0">
                <a:latin typeface="+mn-lt"/>
              </a:rPr>
              <a:t>Continuar con el proceso actual.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dirty="0">
                <a:latin typeface="+mn-lt"/>
              </a:rPr>
              <a:t>Cambiar a un proceso diferente.</a:t>
            </a:r>
            <a:endParaRPr sz="2000" dirty="0">
              <a:latin typeface="+mn-lt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s-ES" sz="2400" dirty="0">
                <a:latin typeface="+mn-lt"/>
              </a:rPr>
              <a:t>Si la decisión es cambiar, el SO ejecuta un cambio de contexto (</a:t>
            </a:r>
            <a:r>
              <a:rPr lang="es-ES" sz="2400" b="1" dirty="0">
                <a:latin typeface="+mn-lt"/>
              </a:rPr>
              <a:t>context switch</a:t>
            </a:r>
            <a:r>
              <a:rPr lang="es-ES" sz="2400" dirty="0">
                <a:latin typeface="+mn-lt"/>
              </a:rPr>
              <a:t>).</a:t>
            </a: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61" name="Google Shape;761;p58"/>
          <p:cNvGrpSpPr/>
          <p:nvPr/>
        </p:nvGrpSpPr>
        <p:grpSpPr>
          <a:xfrm>
            <a:off x="964275" y="3429000"/>
            <a:ext cx="3165925" cy="1952525"/>
            <a:chOff x="1488150" y="2279763"/>
            <a:chExt cx="3165925" cy="1952525"/>
          </a:xfrm>
        </p:grpSpPr>
        <p:pic>
          <p:nvPicPr>
            <p:cNvPr id="762" name="Google Shape;762;p5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55100" y="3138775"/>
              <a:ext cx="698975" cy="69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3" name="Google Shape;763;p58"/>
            <p:cNvSpPr/>
            <p:nvPr/>
          </p:nvSpPr>
          <p:spPr>
            <a:xfrm>
              <a:off x="1516000" y="2279763"/>
              <a:ext cx="731100" cy="731100"/>
            </a:xfrm>
            <a:prstGeom prst="ellipse">
              <a:avLst/>
            </a:prstGeom>
            <a:solidFill>
              <a:srgbClr val="B6D7A8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800">
                  <a:latin typeface="Courier New"/>
                  <a:ea typeface="Courier New"/>
                  <a:cs typeface="Courier New"/>
                  <a:sym typeface="Courier New"/>
                </a:rPr>
                <a:t>P0</a:t>
              </a:r>
              <a:endParaRPr sz="18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764" name="Google Shape;764;p58"/>
            <p:cNvSpPr/>
            <p:nvPr/>
          </p:nvSpPr>
          <p:spPr>
            <a:xfrm>
              <a:off x="1488150" y="3501188"/>
              <a:ext cx="731100" cy="731100"/>
            </a:xfrm>
            <a:prstGeom prst="ellipse">
              <a:avLst/>
            </a:prstGeom>
            <a:solidFill>
              <a:srgbClr val="F4CCCC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800">
                  <a:latin typeface="Courier New"/>
                  <a:ea typeface="Courier New"/>
                  <a:cs typeface="Courier New"/>
                  <a:sym typeface="Courier New"/>
                </a:rPr>
                <a:t>P1</a:t>
              </a:r>
              <a:endParaRPr sz="18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pic>
          <p:nvPicPr>
            <p:cNvPr id="765" name="Google Shape;765;p5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829337" y="2409650"/>
              <a:ext cx="894634" cy="89197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66" name="Google Shape;766;p58"/>
            <p:cNvCxnSpPr/>
            <p:nvPr/>
          </p:nvCxnSpPr>
          <p:spPr>
            <a:xfrm>
              <a:off x="2321275" y="2766375"/>
              <a:ext cx="543600" cy="672900"/>
            </a:xfrm>
            <a:prstGeom prst="straightConnector1">
              <a:avLst/>
            </a:prstGeom>
            <a:noFill/>
            <a:ln w="28575" cap="flat" cmpd="sng">
              <a:solidFill>
                <a:srgbClr val="888888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767" name="Google Shape;767;p58"/>
            <p:cNvCxnSpPr/>
            <p:nvPr/>
          </p:nvCxnSpPr>
          <p:spPr>
            <a:xfrm>
              <a:off x="2873200" y="3409513"/>
              <a:ext cx="972000" cy="45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68" name="Google Shape;768;p58"/>
            <p:cNvSpPr/>
            <p:nvPr/>
          </p:nvSpPr>
          <p:spPr>
            <a:xfrm>
              <a:off x="2606528" y="2894113"/>
              <a:ext cx="258350" cy="891975"/>
            </a:xfrm>
            <a:custGeom>
              <a:avLst/>
              <a:gdLst/>
              <a:ahLst/>
              <a:cxnLst/>
              <a:rect l="l" t="t" r="r" b="b"/>
              <a:pathLst>
                <a:path w="10334" h="35679" extrusionOk="0">
                  <a:moveTo>
                    <a:pt x="10334" y="0"/>
                  </a:moveTo>
                  <a:cubicBezTo>
                    <a:pt x="8872" y="1852"/>
                    <a:pt x="3120" y="7116"/>
                    <a:pt x="1560" y="11113"/>
                  </a:cubicBezTo>
                  <a:cubicBezTo>
                    <a:pt x="0" y="15110"/>
                    <a:pt x="-487" y="19887"/>
                    <a:pt x="975" y="23981"/>
                  </a:cubicBezTo>
                  <a:cubicBezTo>
                    <a:pt x="2437" y="28075"/>
                    <a:pt x="8774" y="33729"/>
                    <a:pt x="10334" y="35679"/>
                  </a:cubicBez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769" name="Google Shape;769;p58"/>
            <p:cNvSpPr txBox="1"/>
            <p:nvPr/>
          </p:nvSpPr>
          <p:spPr>
            <a:xfrm>
              <a:off x="2044100" y="3124550"/>
              <a:ext cx="554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>
                  <a:solidFill>
                    <a:schemeClr val="accent2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CS</a:t>
              </a:r>
              <a:endParaRPr sz="1600" b="1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pic>
        <p:nvPicPr>
          <p:cNvPr id="770" name="Google Shape;770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7089" y="3243811"/>
            <a:ext cx="6729425" cy="2414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59"/>
          <p:cNvSpPr txBox="1">
            <a:spLocks noGrp="1"/>
          </p:cNvSpPr>
          <p:nvPr>
            <p:ph type="title"/>
          </p:nvPr>
        </p:nvSpPr>
        <p:spPr>
          <a:xfrm>
            <a:off x="228600" y="117050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Cambio de contexto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76" name="Google Shape;776;p59"/>
          <p:cNvSpPr txBox="1">
            <a:spLocks noGrp="1"/>
          </p:cNvSpPr>
          <p:nvPr>
            <p:ph type="body" idx="1"/>
          </p:nvPr>
        </p:nvSpPr>
        <p:spPr>
          <a:xfrm>
            <a:off x="228600" y="1066550"/>
            <a:ext cx="5287400" cy="43309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>
                <a:latin typeface="+mn-lt"/>
              </a:rPr>
              <a:t>Cuando hay un cambio de contexto pasa lo siguiente:</a:t>
            </a: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Se almacena el estado del proceso en ejecución en el PCB, esto implica almacenar los valores de la CPU en el </a:t>
            </a:r>
            <a:r>
              <a:rPr lang="es-ES" sz="2000" b="1" dirty="0">
                <a:latin typeface="+mn-lt"/>
              </a:rPr>
              <a:t>kernel stack</a:t>
            </a:r>
            <a:r>
              <a:rPr lang="es-ES" sz="2000" dirty="0">
                <a:latin typeface="+mn-lt"/>
              </a:rPr>
              <a:t>: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dirty="0">
                <a:latin typeface="+mn-lt"/>
              </a:rPr>
              <a:t>Registros de propósito general.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dirty="0">
                <a:latin typeface="+mn-lt"/>
              </a:rPr>
              <a:t>PC.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ES" sz="2000" dirty="0">
                <a:latin typeface="+mn-lt"/>
              </a:rPr>
              <a:t>kernel Stack pointer.</a:t>
            </a: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Se restauran los valores del proceso que se va a ejecutar desde el </a:t>
            </a:r>
            <a:r>
              <a:rPr lang="es-ES" sz="2000" b="1" dirty="0">
                <a:latin typeface="+mn-lt"/>
              </a:rPr>
              <a:t>kernel stack</a:t>
            </a:r>
            <a:r>
              <a:rPr lang="es-ES" sz="2000" dirty="0">
                <a:latin typeface="+mn-lt"/>
              </a:rPr>
              <a:t>.</a:t>
            </a: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Se cambia al </a:t>
            </a:r>
            <a:r>
              <a:rPr lang="es-ES" sz="2000" b="1" dirty="0">
                <a:latin typeface="+mn-lt"/>
              </a:rPr>
              <a:t>kernel stack</a:t>
            </a:r>
            <a:r>
              <a:rPr lang="es-ES" sz="2000" dirty="0">
                <a:latin typeface="+mn-lt"/>
              </a:rPr>
              <a:t> del proceso que se va a ejecutar.</a:t>
            </a:r>
            <a:endParaRPr sz="20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32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3200" dirty="0">
              <a:latin typeface="+mn-lt"/>
            </a:endParaRPr>
          </a:p>
        </p:txBody>
      </p:sp>
      <p:pic>
        <p:nvPicPr>
          <p:cNvPr id="777" name="Google Shape;77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950" y="1350338"/>
            <a:ext cx="6174450" cy="5042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59"/>
          <p:cNvSpPr txBox="1">
            <a:spLocks noGrp="1"/>
          </p:cNvSpPr>
          <p:nvPr>
            <p:ph type="title"/>
          </p:nvPr>
        </p:nvSpPr>
        <p:spPr>
          <a:xfrm>
            <a:off x="243550" y="269700"/>
            <a:ext cx="849405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Cambio de contexto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77" name="Google Shape;77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3300" y="1701800"/>
            <a:ext cx="4305300" cy="4089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33343824-5EF6-4959-BC93-60E977BD178F}"/>
              </a:ext>
            </a:extLst>
          </p:cNvPr>
          <p:cNvGrpSpPr/>
          <p:nvPr/>
        </p:nvGrpSpPr>
        <p:grpSpPr>
          <a:xfrm>
            <a:off x="1565369" y="5285058"/>
            <a:ext cx="5061347" cy="1012283"/>
            <a:chOff x="6776065" y="5629468"/>
            <a:chExt cx="5559486" cy="1152670"/>
          </a:xfrm>
        </p:grpSpPr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1E719D49-7E7F-4196-922A-59DBE29ED17E}"/>
                </a:ext>
              </a:extLst>
            </p:cNvPr>
            <p:cNvGrpSpPr/>
            <p:nvPr/>
          </p:nvGrpSpPr>
          <p:grpSpPr>
            <a:xfrm>
              <a:off x="6776065" y="5629468"/>
              <a:ext cx="5294670" cy="1152670"/>
              <a:chOff x="6268065" y="5718525"/>
              <a:chExt cx="5294670" cy="1152670"/>
            </a:xfrm>
          </p:grpSpPr>
          <p:cxnSp>
            <p:nvCxnSpPr>
              <p:cNvPr id="10" name="Conector recto de flecha 9">
                <a:extLst>
                  <a:ext uri="{FF2B5EF4-FFF2-40B4-BE49-F238E27FC236}">
                    <a16:creationId xmlns:a16="http://schemas.microsoft.com/office/drawing/2014/main" id="{A19173E5-3B32-46C4-A18C-09BCB0DF06F7}"/>
                  </a:ext>
                </a:extLst>
              </p:cNvPr>
              <p:cNvCxnSpPr/>
              <p:nvPr/>
            </p:nvCxnSpPr>
            <p:spPr>
              <a:xfrm>
                <a:off x="6268065" y="6358850"/>
                <a:ext cx="5294670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ector recto de flecha 10">
                <a:extLst>
                  <a:ext uri="{FF2B5EF4-FFF2-40B4-BE49-F238E27FC236}">
                    <a16:creationId xmlns:a16="http://schemas.microsoft.com/office/drawing/2014/main" id="{1F8B6170-00CD-42BC-87CC-10617C66846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68065" y="5718525"/>
                <a:ext cx="4917" cy="115267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17F72624-69F5-421E-8755-74864C110E3B}"/>
                </a:ext>
              </a:extLst>
            </p:cNvPr>
            <p:cNvSpPr txBox="1"/>
            <p:nvPr/>
          </p:nvSpPr>
          <p:spPr>
            <a:xfrm>
              <a:off x="12070735" y="6303855"/>
              <a:ext cx="264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t</a:t>
              </a:r>
            </a:p>
          </p:txBody>
        </p:sp>
      </p:grp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44C4040-D17B-4538-8588-7840BCF7A031}"/>
              </a:ext>
            </a:extLst>
          </p:cNvPr>
          <p:cNvSpPr/>
          <p:nvPr/>
        </p:nvSpPr>
        <p:spPr>
          <a:xfrm>
            <a:off x="421502" y="5375989"/>
            <a:ext cx="874197" cy="82567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C7766E8-782B-4897-B75D-717A390470F3}"/>
              </a:ext>
            </a:extLst>
          </p:cNvPr>
          <p:cNvSpPr txBox="1"/>
          <p:nvPr/>
        </p:nvSpPr>
        <p:spPr>
          <a:xfrm>
            <a:off x="599806" y="5006657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/>
              <a:t>CPU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3068E165-2AE9-4ED1-BCFC-523941B0C6F3}"/>
              </a:ext>
            </a:extLst>
          </p:cNvPr>
          <p:cNvSpPr/>
          <p:nvPr/>
        </p:nvSpPr>
        <p:spPr>
          <a:xfrm>
            <a:off x="858600" y="5502562"/>
            <a:ext cx="286650" cy="24146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1AEDDBD-2F2C-41AE-8CF8-CFEB69ADC6C4}"/>
              </a:ext>
            </a:extLst>
          </p:cNvPr>
          <p:cNvSpPr txBox="1"/>
          <p:nvPr/>
        </p:nvSpPr>
        <p:spPr>
          <a:xfrm>
            <a:off x="456428" y="541949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/>
              <a:t>M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FC1E346-A466-4150-ADAD-8F61EFBA3D9B}"/>
              </a:ext>
            </a:extLst>
          </p:cNvPr>
          <p:cNvSpPr/>
          <p:nvPr/>
        </p:nvSpPr>
        <p:spPr>
          <a:xfrm>
            <a:off x="4082523" y="1967635"/>
            <a:ext cx="1487335" cy="26306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5CF934A-5EEA-403A-9537-7BF844022386}"/>
              </a:ext>
            </a:extLst>
          </p:cNvPr>
          <p:cNvSpPr txBox="1"/>
          <p:nvPr/>
        </p:nvSpPr>
        <p:spPr>
          <a:xfrm>
            <a:off x="4188177" y="1571636"/>
            <a:ext cx="127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Memoria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A7A6F6D2-8C3B-4138-B886-E368E50C089E}"/>
              </a:ext>
            </a:extLst>
          </p:cNvPr>
          <p:cNvGrpSpPr/>
          <p:nvPr/>
        </p:nvGrpSpPr>
        <p:grpSpPr>
          <a:xfrm>
            <a:off x="1849290" y="2238530"/>
            <a:ext cx="874197" cy="1195002"/>
            <a:chOff x="1620690" y="2501644"/>
            <a:chExt cx="874197" cy="1195002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5E999B13-EAF1-4CDC-8533-67D4996A2D04}"/>
                </a:ext>
              </a:extLst>
            </p:cNvPr>
            <p:cNvSpPr/>
            <p:nvPr/>
          </p:nvSpPr>
          <p:spPr>
            <a:xfrm>
              <a:off x="1620690" y="2870976"/>
              <a:ext cx="874197" cy="82567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91747F55-AAED-4030-A330-02816D421210}"/>
                </a:ext>
              </a:extLst>
            </p:cNvPr>
            <p:cNvSpPr txBox="1"/>
            <p:nvPr/>
          </p:nvSpPr>
          <p:spPr>
            <a:xfrm>
              <a:off x="1798994" y="2501644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CPU</a:t>
              </a:r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55B6F9C4-0645-4459-B98E-F04E1875DC0B}"/>
                </a:ext>
              </a:extLst>
            </p:cNvPr>
            <p:cNvSpPr/>
            <p:nvPr/>
          </p:nvSpPr>
          <p:spPr>
            <a:xfrm>
              <a:off x="2057788" y="2997549"/>
              <a:ext cx="286650" cy="24146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33F8352C-28DD-44A4-9D3D-D4A499F31827}"/>
                </a:ext>
              </a:extLst>
            </p:cNvPr>
            <p:cNvSpPr txBox="1"/>
            <p:nvPr/>
          </p:nvSpPr>
          <p:spPr>
            <a:xfrm>
              <a:off x="1655616" y="2914479"/>
              <a:ext cx="386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07027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59"/>
          <p:cNvSpPr txBox="1">
            <a:spLocks noGrp="1"/>
          </p:cNvSpPr>
          <p:nvPr>
            <p:ph type="title"/>
          </p:nvPr>
        </p:nvSpPr>
        <p:spPr>
          <a:xfrm>
            <a:off x="243550" y="269700"/>
            <a:ext cx="849405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Cambio de contexto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429EBFB8-2FFC-4795-9E6D-AC4E38C40ABB}"/>
              </a:ext>
            </a:extLst>
          </p:cNvPr>
          <p:cNvSpPr txBox="1"/>
          <p:nvPr/>
        </p:nvSpPr>
        <p:spPr>
          <a:xfrm>
            <a:off x="1367586" y="5443129"/>
            <a:ext cx="29340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Imagen tomada del siguiente </a:t>
            </a:r>
            <a:r>
              <a:rPr lang="es-CO" sz="1600" dirty="0">
                <a:hlinkClick r:id="rId3"/>
              </a:rPr>
              <a:t>link</a:t>
            </a:r>
            <a:endParaRPr lang="es-CO" sz="16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653FEA1-5EB0-4CE6-B95E-7602F4F79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43" y="1919288"/>
            <a:ext cx="10730857" cy="3401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8701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60"/>
          <p:cNvSpPr txBox="1">
            <a:spLocks noGrp="1"/>
          </p:cNvSpPr>
          <p:nvPr>
            <p:ph type="title"/>
          </p:nvPr>
        </p:nvSpPr>
        <p:spPr>
          <a:xfrm>
            <a:off x="444500" y="96038"/>
            <a:ext cx="877615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(timer)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83" name="Google Shape;783;p60"/>
          <p:cNvSpPr txBox="1">
            <a:spLocks noGrp="1"/>
          </p:cNvSpPr>
          <p:nvPr>
            <p:ph type="body" idx="1"/>
          </p:nvPr>
        </p:nvSpPr>
        <p:spPr>
          <a:xfrm>
            <a:off x="444500" y="1045538"/>
            <a:ext cx="11516700" cy="5267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016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</a:pPr>
            <a:r>
              <a:rPr lang="es-ES" sz="2000" b="1" dirty="0">
                <a:latin typeface="+mn-lt"/>
              </a:rPr>
              <a:t>SO @ Boot</a:t>
            </a:r>
            <a:endParaRPr sz="2000" b="1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784" name="Google Shape;784;p60"/>
          <p:cNvGraphicFramePr/>
          <p:nvPr>
            <p:extLst>
              <p:ext uri="{D42A27DB-BD31-4B8C-83A1-F6EECF244321}">
                <p14:modId xmlns:p14="http://schemas.microsoft.com/office/powerpoint/2010/main" val="733129543"/>
              </p:ext>
            </p:extLst>
          </p:nvPr>
        </p:nvGraphicFramePr>
        <p:xfrm>
          <a:off x="1033625" y="1703313"/>
          <a:ext cx="9836325" cy="3668609"/>
        </p:xfrm>
        <a:graphic>
          <a:graphicData uri="http://schemas.openxmlformats.org/drawingml/2006/table">
            <a:tbl>
              <a:tblPr>
                <a:noFill/>
                <a:tableStyleId>{FB9EFA35-8E2C-4024-A639-D8BE7C187570}</a:tableStyleId>
              </a:tblPr>
              <a:tblGrid>
                <a:gridCol w="4808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/>
                        <a:t>SO @ Boot</a:t>
                      </a:r>
                      <a:endParaRPr sz="2000" b="1" dirty="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/>
                        <a:t>(Modo kernel)</a:t>
                      </a:r>
                      <a:endParaRPr sz="2000" b="1" dirty="0"/>
                    </a:p>
                  </a:txBody>
                  <a:tcPr marL="91425" marR="91425" marT="91425" marB="91425"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Hardware</a:t>
                      </a:r>
                      <a:endParaRPr sz="200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1350"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●"/>
                      </a:pPr>
                      <a:r>
                        <a:rPr lang="es-ES" sz="1600" dirty="0"/>
                        <a:t>Inicializa la </a:t>
                      </a:r>
                      <a:r>
                        <a:rPr lang="es-ES" sz="1600" b="1" dirty="0"/>
                        <a:t>trap table</a:t>
                      </a:r>
                      <a:endParaRPr sz="1600" b="1" dirty="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●"/>
                      </a:pPr>
                      <a:r>
                        <a:rPr lang="es-ES" sz="1600" dirty="0">
                          <a:solidFill>
                            <a:schemeClr val="dk1"/>
                          </a:solidFill>
                        </a:rPr>
                        <a:t>Almacena la dirección del </a:t>
                      </a:r>
                      <a:r>
                        <a:rPr lang="es-ES" sz="1600" b="1" dirty="0" err="1">
                          <a:solidFill>
                            <a:schemeClr val="dk1"/>
                          </a:solidFill>
                        </a:rPr>
                        <a:t>Syscal</a:t>
                      </a:r>
                      <a:r>
                        <a:rPr lang="es-ES" sz="1600" b="1" dirty="0">
                          <a:solidFill>
                            <a:schemeClr val="dk1"/>
                          </a:solidFill>
                        </a:rPr>
                        <a:t> handler </a:t>
                      </a:r>
                      <a:r>
                        <a:rPr lang="es-ES" sz="1600" dirty="0">
                          <a:solidFill>
                            <a:schemeClr val="dk1"/>
                          </a:solidFill>
                        </a:rPr>
                        <a:t>y el </a:t>
                      </a:r>
                      <a:r>
                        <a:rPr lang="es-ES" sz="1600" b="1" dirty="0">
                          <a:solidFill>
                            <a:schemeClr val="dk1"/>
                          </a:solidFill>
                        </a:rPr>
                        <a:t>timer handler</a:t>
                      </a:r>
                      <a:endParaRPr sz="1600" dirty="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●"/>
                      </a:pPr>
                      <a:r>
                        <a:rPr lang="es-ES" sz="1600" dirty="0"/>
                        <a:t>Inicia el </a:t>
                      </a:r>
                      <a:r>
                        <a:rPr lang="es-ES" sz="1600" b="1" dirty="0"/>
                        <a:t>timer </a:t>
                      </a:r>
                      <a:r>
                        <a:rPr lang="es-ES" sz="1600" b="1" dirty="0" err="1"/>
                        <a:t>interrupt</a:t>
                      </a:r>
                      <a:endParaRPr sz="1600" b="1" dirty="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●"/>
                      </a:pPr>
                      <a:r>
                        <a:rPr lang="es-ES" sz="1600" dirty="0">
                          <a:solidFill>
                            <a:schemeClr val="dk1"/>
                          </a:solidFill>
                        </a:rPr>
                        <a:t>Inicia el </a:t>
                      </a:r>
                      <a:r>
                        <a:rPr lang="es-ES" sz="1600" b="1" dirty="0">
                          <a:solidFill>
                            <a:schemeClr val="dk1"/>
                          </a:solidFill>
                        </a:rPr>
                        <a:t>timer</a:t>
                      </a:r>
                      <a:endParaRPr sz="1600" b="1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Char char="●"/>
                      </a:pPr>
                      <a:r>
                        <a:rPr lang="es-ES" sz="1600" dirty="0">
                          <a:solidFill>
                            <a:schemeClr val="dk1"/>
                          </a:solidFill>
                        </a:rPr>
                        <a:t>Interrumpe la CPU en X ms</a:t>
                      </a:r>
                      <a:endParaRPr sz="16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El proceso como abstracción</a:t>
            </a:r>
            <a:endParaRPr dirty="0"/>
          </a:p>
        </p:txBody>
      </p:sp>
      <p:pic>
        <p:nvPicPr>
          <p:cNvPr id="219" name="Google Shape;2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3225" y="3247555"/>
            <a:ext cx="1940759" cy="1574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0" name="Google Shape;220;p24"/>
          <p:cNvGrpSpPr/>
          <p:nvPr/>
        </p:nvGrpSpPr>
        <p:grpSpPr>
          <a:xfrm>
            <a:off x="6849600" y="1790200"/>
            <a:ext cx="4549500" cy="4393500"/>
            <a:chOff x="5458950" y="1790200"/>
            <a:chExt cx="4549500" cy="4393500"/>
          </a:xfrm>
        </p:grpSpPr>
        <p:sp>
          <p:nvSpPr>
            <p:cNvPr id="221" name="Google Shape;221;p24"/>
            <p:cNvSpPr/>
            <p:nvPr/>
          </p:nvSpPr>
          <p:spPr>
            <a:xfrm>
              <a:off x="5458950" y="1790200"/>
              <a:ext cx="4549500" cy="4393500"/>
            </a:xfrm>
            <a:prstGeom prst="ellipse">
              <a:avLst/>
            </a:prstGeom>
            <a:solidFill>
              <a:srgbClr val="000000">
                <a:alpha val="0"/>
              </a:srgbClr>
            </a:solidFill>
            <a:ln w="28575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24"/>
            <p:cNvGrpSpPr/>
            <p:nvPr/>
          </p:nvGrpSpPr>
          <p:grpSpPr>
            <a:xfrm>
              <a:off x="6072275" y="2608725"/>
              <a:ext cx="1368600" cy="2104675"/>
              <a:chOff x="6161500" y="2642175"/>
              <a:chExt cx="1368600" cy="2104675"/>
            </a:xfrm>
          </p:grpSpPr>
          <p:sp>
            <p:nvSpPr>
              <p:cNvPr id="223" name="Google Shape;223;p24"/>
              <p:cNvSpPr txBox="1"/>
              <p:nvPr/>
            </p:nvSpPr>
            <p:spPr>
              <a:xfrm>
                <a:off x="6295300" y="2642175"/>
                <a:ext cx="970200" cy="4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600" b="1">
                    <a:latin typeface="Courier New"/>
                    <a:ea typeface="Courier New"/>
                    <a:cs typeface="Courier New"/>
                    <a:sym typeface="Courier New"/>
                  </a:rPr>
                  <a:t>CPU</a:t>
                </a:r>
                <a:endParaRPr sz="1600" b="1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grpSp>
            <p:nvGrpSpPr>
              <p:cNvPr id="224" name="Google Shape;224;p24"/>
              <p:cNvGrpSpPr/>
              <p:nvPr/>
            </p:nvGrpSpPr>
            <p:grpSpPr>
              <a:xfrm>
                <a:off x="6161500" y="3042363"/>
                <a:ext cx="1338300" cy="1401900"/>
                <a:chOff x="6161500" y="3042363"/>
                <a:chExt cx="1338300" cy="1401900"/>
              </a:xfrm>
            </p:grpSpPr>
            <p:sp>
              <p:nvSpPr>
                <p:cNvPr id="225" name="Google Shape;225;p24"/>
                <p:cNvSpPr/>
                <p:nvPr/>
              </p:nvSpPr>
              <p:spPr>
                <a:xfrm>
                  <a:off x="6161500" y="3042363"/>
                  <a:ext cx="1338300" cy="1401900"/>
                </a:xfrm>
                <a:prstGeom prst="rect">
                  <a:avLst/>
                </a:prstGeom>
                <a:solidFill>
                  <a:srgbClr val="FFE599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26" name="Google Shape;226;p24"/>
                <p:cNvGrpSpPr/>
                <p:nvPr/>
              </p:nvGrpSpPr>
              <p:grpSpPr>
                <a:xfrm>
                  <a:off x="6213550" y="3096950"/>
                  <a:ext cx="1096575" cy="400200"/>
                  <a:chOff x="6213550" y="3096950"/>
                  <a:chExt cx="1096575" cy="400200"/>
                </a:xfrm>
              </p:grpSpPr>
              <p:sp>
                <p:nvSpPr>
                  <p:cNvPr id="227" name="Google Shape;227;p24"/>
                  <p:cNvSpPr/>
                  <p:nvPr/>
                </p:nvSpPr>
                <p:spPr>
                  <a:xfrm>
                    <a:off x="6618625" y="3212150"/>
                    <a:ext cx="691500" cy="200400"/>
                  </a:xfrm>
                  <a:prstGeom prst="rect">
                    <a:avLst/>
                  </a:prstGeom>
                  <a:solidFill>
                    <a:srgbClr val="EA9999"/>
                  </a:solidFill>
                  <a:ln w="19050" cap="flat" cmpd="sng">
                    <a:solidFill>
                      <a:srgbClr val="22222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" name="Google Shape;228;p24"/>
                  <p:cNvSpPr txBox="1"/>
                  <p:nvPr/>
                </p:nvSpPr>
                <p:spPr>
                  <a:xfrm>
                    <a:off x="6213550" y="3096950"/>
                    <a:ext cx="427500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sp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s-ES" b="1">
                        <a:latin typeface="Courier New"/>
                        <a:ea typeface="Courier New"/>
                        <a:cs typeface="Courier New"/>
                        <a:sym typeface="Courier New"/>
                      </a:rPr>
                      <a:t>PC</a:t>
                    </a:r>
                    <a:endParaRPr b="1">
                      <a:latin typeface="Courier New"/>
                      <a:ea typeface="Courier New"/>
                      <a:cs typeface="Courier New"/>
                      <a:sym typeface="Courier New"/>
                    </a:endParaRPr>
                  </a:p>
                </p:txBody>
              </p:sp>
            </p:grpSp>
            <p:grpSp>
              <p:nvGrpSpPr>
                <p:cNvPr id="229" name="Google Shape;229;p24"/>
                <p:cNvGrpSpPr/>
                <p:nvPr/>
              </p:nvGrpSpPr>
              <p:grpSpPr>
                <a:xfrm>
                  <a:off x="6213550" y="3412550"/>
                  <a:ext cx="1096575" cy="400200"/>
                  <a:chOff x="6213550" y="3412550"/>
                  <a:chExt cx="1096575" cy="400200"/>
                </a:xfrm>
              </p:grpSpPr>
              <p:sp>
                <p:nvSpPr>
                  <p:cNvPr id="230" name="Google Shape;230;p24"/>
                  <p:cNvSpPr txBox="1"/>
                  <p:nvPr/>
                </p:nvSpPr>
                <p:spPr>
                  <a:xfrm>
                    <a:off x="6213550" y="3412550"/>
                    <a:ext cx="427500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sp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s-ES" b="1">
                        <a:latin typeface="Courier New"/>
                        <a:ea typeface="Courier New"/>
                        <a:cs typeface="Courier New"/>
                        <a:sym typeface="Courier New"/>
                      </a:rPr>
                      <a:t>SP</a:t>
                    </a:r>
                    <a:endParaRPr b="1">
                      <a:latin typeface="Courier New"/>
                      <a:ea typeface="Courier New"/>
                      <a:cs typeface="Courier New"/>
                      <a:sym typeface="Courier New"/>
                    </a:endParaRPr>
                  </a:p>
                </p:txBody>
              </p:sp>
              <p:sp>
                <p:nvSpPr>
                  <p:cNvPr id="231" name="Google Shape;231;p24"/>
                  <p:cNvSpPr/>
                  <p:nvPr/>
                </p:nvSpPr>
                <p:spPr>
                  <a:xfrm>
                    <a:off x="6618625" y="3520825"/>
                    <a:ext cx="691500" cy="200400"/>
                  </a:xfrm>
                  <a:prstGeom prst="rect">
                    <a:avLst/>
                  </a:prstGeom>
                  <a:solidFill>
                    <a:srgbClr val="EA9999"/>
                  </a:solidFill>
                  <a:ln w="19050" cap="flat" cmpd="sng">
                    <a:solidFill>
                      <a:srgbClr val="22222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2" name="Google Shape;232;p24"/>
                <p:cNvSpPr txBox="1"/>
                <p:nvPr/>
              </p:nvSpPr>
              <p:spPr>
                <a:xfrm>
                  <a:off x="6566050" y="3744900"/>
                  <a:ext cx="529200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sp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-ES" b="1">
                      <a:latin typeface="Courier New"/>
                      <a:ea typeface="Courier New"/>
                      <a:cs typeface="Courier New"/>
                      <a:sym typeface="Courier New"/>
                    </a:rPr>
                    <a:t>...</a:t>
                  </a:r>
                  <a:endParaRPr b="1">
                    <a:latin typeface="Courier New"/>
                    <a:ea typeface="Courier New"/>
                    <a:cs typeface="Courier New"/>
                    <a:sym typeface="Courier New"/>
                  </a:endParaRPr>
                </a:p>
              </p:txBody>
            </p:sp>
          </p:grpSp>
          <p:sp>
            <p:nvSpPr>
              <p:cNvPr id="233" name="Google Shape;233;p24"/>
              <p:cNvSpPr txBox="1"/>
              <p:nvPr/>
            </p:nvSpPr>
            <p:spPr>
              <a:xfrm>
                <a:off x="6161500" y="4392850"/>
                <a:ext cx="1368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100" b="1">
                    <a:solidFill>
                      <a:srgbClr val="FF0000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Registros</a:t>
                </a:r>
                <a:endParaRPr sz="1100" b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</p:grpSp>
        <p:sp>
          <p:nvSpPr>
            <p:cNvPr id="234" name="Google Shape;234;p24"/>
            <p:cNvSpPr/>
            <p:nvPr/>
          </p:nvSpPr>
          <p:spPr>
            <a:xfrm>
              <a:off x="7948250" y="2813125"/>
              <a:ext cx="1076100" cy="17397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" name="Google Shape;235;p24"/>
            <p:cNvGrpSpPr/>
            <p:nvPr/>
          </p:nvGrpSpPr>
          <p:grpSpPr>
            <a:xfrm>
              <a:off x="7805450" y="2441425"/>
              <a:ext cx="1368600" cy="2457250"/>
              <a:chOff x="7805450" y="2441425"/>
              <a:chExt cx="1368600" cy="2457250"/>
            </a:xfrm>
          </p:grpSpPr>
          <p:grpSp>
            <p:nvGrpSpPr>
              <p:cNvPr id="236" name="Google Shape;236;p24"/>
              <p:cNvGrpSpPr/>
              <p:nvPr/>
            </p:nvGrpSpPr>
            <p:grpSpPr>
              <a:xfrm>
                <a:off x="7948250" y="2813125"/>
                <a:ext cx="1076100" cy="1739675"/>
                <a:chOff x="7948250" y="2813125"/>
                <a:chExt cx="1076100" cy="1739675"/>
              </a:xfrm>
            </p:grpSpPr>
            <p:sp>
              <p:nvSpPr>
                <p:cNvPr id="237" name="Google Shape;237;p24"/>
                <p:cNvSpPr/>
                <p:nvPr/>
              </p:nvSpPr>
              <p:spPr>
                <a:xfrm>
                  <a:off x="7948250" y="2813125"/>
                  <a:ext cx="1076100" cy="284400"/>
                </a:xfrm>
                <a:prstGeom prst="rect">
                  <a:avLst/>
                </a:prstGeom>
                <a:solidFill>
                  <a:srgbClr val="F4CCCC"/>
                </a:solidFill>
                <a:ln w="9525" cap="flat" cmpd="sng">
                  <a:solidFill>
                    <a:srgbClr val="22222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-ES" sz="800" b="1">
                      <a:latin typeface="Courier New"/>
                      <a:ea typeface="Courier New"/>
                      <a:cs typeface="Courier New"/>
                      <a:sym typeface="Courier New"/>
                    </a:rPr>
                    <a:t>Code</a:t>
                  </a:r>
                  <a:endParaRPr sz="800" b="1">
                    <a:latin typeface="Courier New"/>
                    <a:ea typeface="Courier New"/>
                    <a:cs typeface="Courier New"/>
                    <a:sym typeface="Courier New"/>
                  </a:endParaRPr>
                </a:p>
              </p:txBody>
            </p:sp>
            <p:sp>
              <p:nvSpPr>
                <p:cNvPr id="238" name="Google Shape;238;p24"/>
                <p:cNvSpPr/>
                <p:nvPr/>
              </p:nvSpPr>
              <p:spPr>
                <a:xfrm>
                  <a:off x="7950650" y="3085775"/>
                  <a:ext cx="1073100" cy="370800"/>
                </a:xfrm>
                <a:prstGeom prst="rect">
                  <a:avLst/>
                </a:prstGeom>
                <a:solidFill>
                  <a:srgbClr val="FFE599"/>
                </a:solidFill>
                <a:ln w="9525" cap="flat" cmpd="sng">
                  <a:solidFill>
                    <a:srgbClr val="22222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-ES" sz="800" b="1">
                      <a:latin typeface="Courier New"/>
                      <a:ea typeface="Courier New"/>
                      <a:cs typeface="Courier New"/>
                      <a:sym typeface="Courier New"/>
                    </a:rPr>
                    <a:t>Data</a:t>
                  </a:r>
                  <a:endParaRPr/>
                </a:p>
              </p:txBody>
            </p:sp>
            <p:sp>
              <p:nvSpPr>
                <p:cNvPr id="239" name="Google Shape;239;p24"/>
                <p:cNvSpPr/>
                <p:nvPr/>
              </p:nvSpPr>
              <p:spPr>
                <a:xfrm>
                  <a:off x="7948250" y="3406050"/>
                  <a:ext cx="1076100" cy="284400"/>
                </a:xfrm>
                <a:prstGeom prst="rect">
                  <a:avLst/>
                </a:prstGeom>
                <a:solidFill>
                  <a:srgbClr val="CFE2F3"/>
                </a:solidFill>
                <a:ln w="9525" cap="flat" cmpd="sng">
                  <a:solidFill>
                    <a:srgbClr val="22222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-ES" sz="800" b="1">
                      <a:latin typeface="Courier New"/>
                      <a:ea typeface="Courier New"/>
                      <a:cs typeface="Courier New"/>
                      <a:sym typeface="Courier New"/>
                    </a:rPr>
                    <a:t>heap</a:t>
                  </a:r>
                  <a:endParaRPr/>
                </a:p>
              </p:txBody>
            </p:sp>
            <p:sp>
              <p:nvSpPr>
                <p:cNvPr id="240" name="Google Shape;240;p24"/>
                <p:cNvSpPr/>
                <p:nvPr/>
              </p:nvSpPr>
              <p:spPr>
                <a:xfrm>
                  <a:off x="7948250" y="4268400"/>
                  <a:ext cx="1076100" cy="284400"/>
                </a:xfrm>
                <a:prstGeom prst="rect">
                  <a:avLst/>
                </a:prstGeom>
                <a:solidFill>
                  <a:srgbClr val="CFE2F3"/>
                </a:solidFill>
                <a:ln w="9525" cap="flat" cmpd="sng">
                  <a:solidFill>
                    <a:srgbClr val="22222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-ES" sz="800" b="1" dirty="0">
                      <a:latin typeface="Courier New"/>
                      <a:ea typeface="Courier New"/>
                      <a:cs typeface="Courier New"/>
                      <a:sym typeface="Courier New"/>
                    </a:rPr>
                    <a:t>stack</a:t>
                  </a:r>
                  <a:endParaRPr dirty="0"/>
                </a:p>
              </p:txBody>
            </p:sp>
            <p:cxnSp>
              <p:nvCxnSpPr>
                <p:cNvPr id="241" name="Google Shape;241;p24"/>
                <p:cNvCxnSpPr>
                  <a:stCxn id="239" idx="2"/>
                </p:cNvCxnSpPr>
                <p:nvPr/>
              </p:nvCxnSpPr>
              <p:spPr>
                <a:xfrm>
                  <a:off x="8486300" y="3690450"/>
                  <a:ext cx="6900" cy="261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242" name="Google Shape;242;p24"/>
                <p:cNvCxnSpPr>
                  <a:stCxn id="240" idx="0"/>
                </p:cNvCxnSpPr>
                <p:nvPr/>
              </p:nvCxnSpPr>
              <p:spPr>
                <a:xfrm rot="10800000" flipH="1">
                  <a:off x="8486300" y="4035600"/>
                  <a:ext cx="4200" cy="232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  <p:sp>
            <p:nvSpPr>
              <p:cNvPr id="243" name="Google Shape;243;p24"/>
              <p:cNvSpPr txBox="1"/>
              <p:nvPr/>
            </p:nvSpPr>
            <p:spPr>
              <a:xfrm>
                <a:off x="8001200" y="2441425"/>
                <a:ext cx="970200" cy="4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600" b="1">
                    <a:latin typeface="Courier New"/>
                    <a:ea typeface="Courier New"/>
                    <a:cs typeface="Courier New"/>
                    <a:sym typeface="Courier New"/>
                  </a:rPr>
                  <a:t>MM</a:t>
                </a:r>
                <a:endParaRPr sz="1600" b="1"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244" name="Google Shape;244;p24"/>
              <p:cNvSpPr txBox="1"/>
              <p:nvPr/>
            </p:nvSpPr>
            <p:spPr>
              <a:xfrm>
                <a:off x="7805450" y="4544675"/>
                <a:ext cx="13686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100" b="1">
                    <a:solidFill>
                      <a:srgbClr val="FF0000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Address Space</a:t>
                </a:r>
                <a:endParaRPr sz="1100" b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</p:grpSp>
        <p:sp>
          <p:nvSpPr>
            <p:cNvPr id="245" name="Google Shape;245;p24"/>
            <p:cNvSpPr/>
            <p:nvPr/>
          </p:nvSpPr>
          <p:spPr>
            <a:xfrm>
              <a:off x="6930600" y="5055800"/>
              <a:ext cx="1446900" cy="468300"/>
            </a:xfrm>
            <a:prstGeom prst="rect">
              <a:avLst/>
            </a:prstGeom>
            <a:solidFill>
              <a:srgbClr val="B6D7A8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b="1">
                  <a:latin typeface="Courier New"/>
                  <a:ea typeface="Courier New"/>
                  <a:cs typeface="Courier New"/>
                  <a:sym typeface="Courier New"/>
                </a:rPr>
                <a:t>I/O</a:t>
              </a:r>
              <a:endParaRPr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cxnSp>
        <p:nvCxnSpPr>
          <p:cNvPr id="246" name="Google Shape;246;p24"/>
          <p:cNvCxnSpPr>
            <a:stCxn id="219" idx="3"/>
          </p:cNvCxnSpPr>
          <p:nvPr/>
        </p:nvCxnSpPr>
        <p:spPr>
          <a:xfrm rot="10800000" flipH="1">
            <a:off x="4153984" y="3710567"/>
            <a:ext cx="2035200" cy="324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47" name="Google Shape;2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778075" y="4075975"/>
            <a:ext cx="787000" cy="7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"/>
          <p:cNvSpPr txBox="1"/>
          <p:nvPr/>
        </p:nvSpPr>
        <p:spPr>
          <a:xfrm>
            <a:off x="1026575" y="2376250"/>
            <a:ext cx="5562600" cy="507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100" b="1">
                <a:latin typeface="Courier New"/>
                <a:ea typeface="Courier New"/>
                <a:cs typeface="Courier New"/>
                <a:sym typeface="Courier New"/>
              </a:rPr>
              <a:t>Proceso = CPU + Memory + I/O Info</a:t>
            </a:r>
            <a:endParaRPr sz="21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61"/>
          <p:cNvSpPr txBox="1">
            <a:spLocks noGrp="1"/>
          </p:cNvSpPr>
          <p:nvPr>
            <p:ph type="title"/>
          </p:nvPr>
        </p:nvSpPr>
        <p:spPr>
          <a:xfrm>
            <a:off x="338800" y="103519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Ejecución directa limitada (timer)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90" name="Google Shape;790;p61"/>
          <p:cNvSpPr txBox="1">
            <a:spLocks noGrp="1"/>
          </p:cNvSpPr>
          <p:nvPr>
            <p:ph type="body" idx="1"/>
          </p:nvPr>
        </p:nvSpPr>
        <p:spPr>
          <a:xfrm>
            <a:off x="338800" y="896864"/>
            <a:ext cx="10945200" cy="469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016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None/>
            </a:pPr>
            <a:r>
              <a:rPr lang="es-ES" sz="2000" b="1" dirty="0">
                <a:latin typeface="+mn-lt"/>
              </a:rPr>
              <a:t>SO @ Run</a:t>
            </a:r>
            <a:endParaRPr sz="2000" b="1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791" name="Google Shape;791;p61"/>
          <p:cNvGraphicFramePr/>
          <p:nvPr>
            <p:extLst>
              <p:ext uri="{D42A27DB-BD31-4B8C-83A1-F6EECF244321}">
                <p14:modId xmlns:p14="http://schemas.microsoft.com/office/powerpoint/2010/main" val="2217406512"/>
              </p:ext>
            </p:extLst>
          </p:nvPr>
        </p:nvGraphicFramePr>
        <p:xfrm>
          <a:off x="931575" y="1379973"/>
          <a:ext cx="10861350" cy="4992315"/>
        </p:xfrm>
        <a:graphic>
          <a:graphicData uri="http://schemas.openxmlformats.org/drawingml/2006/table">
            <a:tbl>
              <a:tblPr>
                <a:noFill/>
                <a:tableStyleId>{FB9EFA35-8E2C-4024-A639-D8BE7C187570}</a:tableStyleId>
              </a:tblPr>
              <a:tblGrid>
                <a:gridCol w="3873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4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38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3963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/>
                        <a:t>SO @ Run</a:t>
                      </a:r>
                      <a:endParaRPr sz="2000" b="1" dirty="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 dirty="0"/>
                        <a:t>(Modo kernel)</a:t>
                      </a:r>
                      <a:endParaRPr sz="2000" b="1" dirty="0"/>
                    </a:p>
                  </a:txBody>
                  <a:tcPr marL="91425" marR="91425" marT="91425" marB="91425"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Hardware</a:t>
                      </a:r>
                      <a:endParaRPr sz="200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Programa</a:t>
                      </a:r>
                      <a:endParaRPr sz="2000"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b="1"/>
                        <a:t>(Modo usuario)</a:t>
                      </a:r>
                      <a:endParaRPr sz="200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1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457200" lvl="0" indent="-2921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●"/>
                      </a:pPr>
                      <a:r>
                        <a:rPr lang="es-ES" sz="1000"/>
                        <a:t>Proceso </a:t>
                      </a:r>
                      <a:r>
                        <a:rPr lang="es-ES" sz="1000" b="1"/>
                        <a:t>A</a:t>
                      </a:r>
                      <a:endParaRPr sz="1000" b="1"/>
                    </a:p>
                    <a:p>
                      <a:pPr marL="457200" lvl="0" indent="-2921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●"/>
                      </a:pPr>
                      <a:r>
                        <a:rPr lang="es-ES" sz="1000"/>
                        <a:t>...</a:t>
                      </a:r>
                      <a:endParaRPr sz="100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Interrupción del </a:t>
                      </a:r>
                      <a:r>
                        <a:rPr lang="es-ES" sz="1000" b="1" dirty="0">
                          <a:solidFill>
                            <a:schemeClr val="dk1"/>
                          </a:solidFill>
                        </a:rPr>
                        <a:t>timer</a:t>
                      </a:r>
                      <a:endParaRPr sz="1000" b="1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Almacena registros de </a:t>
                      </a:r>
                      <a:r>
                        <a:rPr lang="es-ES" sz="1000" b="1" dirty="0">
                          <a:solidFill>
                            <a:schemeClr val="dk1"/>
                          </a:solidFill>
                        </a:rPr>
                        <a:t>A</a:t>
                      </a: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 en el </a:t>
                      </a:r>
                      <a:r>
                        <a:rPr lang="es-ES" sz="1000" b="1" dirty="0">
                          <a:solidFill>
                            <a:schemeClr val="dk1"/>
                          </a:solidFill>
                        </a:rPr>
                        <a:t>kernel stack de A</a:t>
                      </a:r>
                      <a:endParaRPr sz="1000" b="1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Pasa a </a:t>
                      </a:r>
                      <a:r>
                        <a:rPr lang="es-ES" sz="1000" b="1" dirty="0">
                          <a:solidFill>
                            <a:schemeClr val="dk1"/>
                          </a:solidFill>
                        </a:rPr>
                        <a:t>modo kernel</a:t>
                      </a:r>
                      <a:endParaRPr sz="1000" b="1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Salta al </a:t>
                      </a:r>
                      <a:r>
                        <a:rPr lang="es-ES" sz="1000" b="1" dirty="0">
                          <a:solidFill>
                            <a:schemeClr val="dk1"/>
                          </a:solidFill>
                        </a:rPr>
                        <a:t>timer handler</a:t>
                      </a:r>
                      <a:endParaRPr sz="1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●"/>
                      </a:pPr>
                      <a:r>
                        <a:rPr lang="es-ES" sz="1000" dirty="0"/>
                        <a:t>Atiende el trap</a:t>
                      </a:r>
                      <a:endParaRPr sz="1000" dirty="0"/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●"/>
                      </a:pPr>
                      <a:r>
                        <a:rPr lang="es-ES" sz="1000" dirty="0"/>
                        <a:t>Llama la rutina switch()</a:t>
                      </a:r>
                      <a:endParaRPr sz="1000" dirty="0"/>
                    </a:p>
                    <a:p>
                      <a:pPr marL="914400" lvl="1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○"/>
                      </a:pPr>
                      <a:r>
                        <a:rPr lang="es-ES" sz="1000" dirty="0"/>
                        <a:t>Almacena registros de A </a:t>
                      </a:r>
                      <a:r>
                        <a:rPr lang="es-ES" sz="1000" dirty="0" err="1"/>
                        <a:t>a</a:t>
                      </a:r>
                      <a:r>
                        <a:rPr lang="es-ES" sz="1000" dirty="0"/>
                        <a:t> PCB de A</a:t>
                      </a:r>
                      <a:endParaRPr sz="1000" dirty="0"/>
                    </a:p>
                    <a:p>
                      <a:pPr marL="914400" lvl="1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○"/>
                      </a:pPr>
                      <a:r>
                        <a:rPr lang="es-ES" sz="1000" dirty="0"/>
                        <a:t>Restaura registros de B desde PCB de B</a:t>
                      </a:r>
                      <a:endParaRPr sz="1000" dirty="0"/>
                    </a:p>
                    <a:p>
                      <a:pPr marL="914400" lvl="1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○"/>
                      </a:pPr>
                      <a:r>
                        <a:rPr lang="es-ES" sz="1000" dirty="0"/>
                        <a:t>Cambia a kernel stack de B</a:t>
                      </a:r>
                      <a:endParaRPr sz="1000" dirty="0"/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●"/>
                      </a:pPr>
                      <a:r>
                        <a:rPr lang="es-ES" sz="1000" dirty="0" err="1"/>
                        <a:t>Return-from-trap</a:t>
                      </a:r>
                      <a:r>
                        <a:rPr lang="es-ES" sz="1000" dirty="0"/>
                        <a:t> (hacia B)</a:t>
                      </a:r>
                      <a:endParaRPr sz="1000" dirty="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Restaura registros de B a kernel stack de B</a:t>
                      </a:r>
                      <a:endParaRPr sz="1000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Pasa a modo usuario</a:t>
                      </a:r>
                      <a:endParaRPr sz="1000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Salta a PC de B</a:t>
                      </a:r>
                      <a:endParaRPr sz="10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Proceso B</a:t>
                      </a:r>
                      <a:endParaRPr sz="1000" dirty="0">
                        <a:solidFill>
                          <a:schemeClr val="dk1"/>
                        </a:solidFill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</a:rPr>
                        <a:t>...</a:t>
                      </a:r>
                      <a:endParaRPr sz="10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62"/>
          <p:cNvSpPr txBox="1">
            <a:spLocks noGrp="1"/>
          </p:cNvSpPr>
          <p:nvPr>
            <p:ph type="title"/>
          </p:nvPr>
        </p:nvSpPr>
        <p:spPr>
          <a:xfrm>
            <a:off x="351500" y="170060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Múltiples interrupciones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77D37705-70F6-4FD5-AB13-16CBA5071D66}"/>
              </a:ext>
            </a:extLst>
          </p:cNvPr>
          <p:cNvGrpSpPr/>
          <p:nvPr/>
        </p:nvGrpSpPr>
        <p:grpSpPr>
          <a:xfrm>
            <a:off x="1603974" y="5084061"/>
            <a:ext cx="8613090" cy="1012283"/>
            <a:chOff x="6776065" y="5629468"/>
            <a:chExt cx="5427077" cy="1152670"/>
          </a:xfrm>
        </p:grpSpPr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6EED7FF4-083E-466F-AD8A-FC919FED3ACB}"/>
                </a:ext>
              </a:extLst>
            </p:cNvPr>
            <p:cNvGrpSpPr/>
            <p:nvPr/>
          </p:nvGrpSpPr>
          <p:grpSpPr>
            <a:xfrm>
              <a:off x="6776065" y="5629468"/>
              <a:ext cx="5294670" cy="1152670"/>
              <a:chOff x="6268065" y="5718525"/>
              <a:chExt cx="5294670" cy="1152670"/>
            </a:xfrm>
          </p:grpSpPr>
          <p:cxnSp>
            <p:nvCxnSpPr>
              <p:cNvPr id="9" name="Conector recto de flecha 8">
                <a:extLst>
                  <a:ext uri="{FF2B5EF4-FFF2-40B4-BE49-F238E27FC236}">
                    <a16:creationId xmlns:a16="http://schemas.microsoft.com/office/drawing/2014/main" id="{D9F9E78A-9EC4-4B04-A2AE-37677F9A9FA8}"/>
                  </a:ext>
                </a:extLst>
              </p:cNvPr>
              <p:cNvCxnSpPr/>
              <p:nvPr/>
            </p:nvCxnSpPr>
            <p:spPr>
              <a:xfrm>
                <a:off x="6268065" y="6358850"/>
                <a:ext cx="5294670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Conector recto de flecha 9">
                <a:extLst>
                  <a:ext uri="{FF2B5EF4-FFF2-40B4-BE49-F238E27FC236}">
                    <a16:creationId xmlns:a16="http://schemas.microsoft.com/office/drawing/2014/main" id="{3C361AA7-BB66-4023-9E82-9E717E7B79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68065" y="5718525"/>
                <a:ext cx="4917" cy="115267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E19BD7DF-D5D4-4D70-81E6-FD56973D0EEA}"/>
                </a:ext>
              </a:extLst>
            </p:cNvPr>
            <p:cNvSpPr txBox="1"/>
            <p:nvPr/>
          </p:nvSpPr>
          <p:spPr>
            <a:xfrm>
              <a:off x="11938326" y="6303854"/>
              <a:ext cx="264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t</a:t>
              </a:r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0BA78EAC-54F2-42C2-9662-FDFE9B59EADB}"/>
              </a:ext>
            </a:extLst>
          </p:cNvPr>
          <p:cNvGrpSpPr/>
          <p:nvPr/>
        </p:nvGrpSpPr>
        <p:grpSpPr>
          <a:xfrm>
            <a:off x="482333" y="4838730"/>
            <a:ext cx="874197" cy="1176915"/>
            <a:chOff x="227828" y="5196269"/>
            <a:chExt cx="874197" cy="1176915"/>
          </a:xfrm>
        </p:grpSpPr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2BFE76F5-0A01-4C77-BC1D-45DFADC0881E}"/>
                </a:ext>
              </a:extLst>
            </p:cNvPr>
            <p:cNvSpPr/>
            <p:nvPr/>
          </p:nvSpPr>
          <p:spPr>
            <a:xfrm>
              <a:off x="227828" y="5547514"/>
              <a:ext cx="874197" cy="82567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9A88C949-B533-4110-90E8-359479B23482}"/>
                </a:ext>
              </a:extLst>
            </p:cNvPr>
            <p:cNvSpPr txBox="1"/>
            <p:nvPr/>
          </p:nvSpPr>
          <p:spPr>
            <a:xfrm>
              <a:off x="406133" y="5196269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CPU</a:t>
              </a:r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47AFDF64-7B9C-4B2F-8B6D-E9E3C36426A3}"/>
                </a:ext>
              </a:extLst>
            </p:cNvPr>
            <p:cNvSpPr/>
            <p:nvPr/>
          </p:nvSpPr>
          <p:spPr>
            <a:xfrm>
              <a:off x="664927" y="5692174"/>
              <a:ext cx="286650" cy="24146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3FABC8B1-C8F4-4BAC-9154-8CE641CA6A4E}"/>
                </a:ext>
              </a:extLst>
            </p:cNvPr>
            <p:cNvSpPr txBox="1"/>
            <p:nvPr/>
          </p:nvSpPr>
          <p:spPr>
            <a:xfrm>
              <a:off x="262755" y="5609104"/>
              <a:ext cx="386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M</a:t>
              </a:r>
            </a:p>
          </p:txBody>
        </p:sp>
      </p:grpSp>
      <p:sp>
        <p:nvSpPr>
          <p:cNvPr id="16" name="Rectángulo 15">
            <a:extLst>
              <a:ext uri="{FF2B5EF4-FFF2-40B4-BE49-F238E27FC236}">
                <a16:creationId xmlns:a16="http://schemas.microsoft.com/office/drawing/2014/main" id="{1FC145C2-A6EC-40FC-ABBF-B4F3B04CEB85}"/>
              </a:ext>
            </a:extLst>
          </p:cNvPr>
          <p:cNvSpPr/>
          <p:nvPr/>
        </p:nvSpPr>
        <p:spPr>
          <a:xfrm>
            <a:off x="2715566" y="1545471"/>
            <a:ext cx="1487335" cy="26306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9836ED5-5A11-41DA-9207-34DF8934ABB3}"/>
              </a:ext>
            </a:extLst>
          </p:cNvPr>
          <p:cNvSpPr txBox="1"/>
          <p:nvPr/>
        </p:nvSpPr>
        <p:spPr>
          <a:xfrm>
            <a:off x="2821220" y="1149472"/>
            <a:ext cx="127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Memoria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ABEC3A5C-EAF2-4D28-8C20-A15A1AE2440A}"/>
              </a:ext>
            </a:extLst>
          </p:cNvPr>
          <p:cNvGrpSpPr/>
          <p:nvPr/>
        </p:nvGrpSpPr>
        <p:grpSpPr>
          <a:xfrm>
            <a:off x="482333" y="1816366"/>
            <a:ext cx="874197" cy="1195002"/>
            <a:chOff x="1620690" y="2501644"/>
            <a:chExt cx="874197" cy="1195002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39AE456C-05E8-43B5-8F37-559C963320BE}"/>
                </a:ext>
              </a:extLst>
            </p:cNvPr>
            <p:cNvSpPr/>
            <p:nvPr/>
          </p:nvSpPr>
          <p:spPr>
            <a:xfrm>
              <a:off x="1620690" y="2870976"/>
              <a:ext cx="874197" cy="82567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FC293457-4341-4579-9EEA-E312FF2A4F89}"/>
                </a:ext>
              </a:extLst>
            </p:cNvPr>
            <p:cNvSpPr txBox="1"/>
            <p:nvPr/>
          </p:nvSpPr>
          <p:spPr>
            <a:xfrm>
              <a:off x="1798994" y="2501644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CPU</a:t>
              </a:r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153B7F09-AB4E-4747-97AE-1BD98D8E812A}"/>
                </a:ext>
              </a:extLst>
            </p:cNvPr>
            <p:cNvSpPr/>
            <p:nvPr/>
          </p:nvSpPr>
          <p:spPr>
            <a:xfrm>
              <a:off x="2057788" y="2997549"/>
              <a:ext cx="286650" cy="24146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B4BE4752-6467-49D2-BB62-CE992A12D756}"/>
                </a:ext>
              </a:extLst>
            </p:cNvPr>
            <p:cNvSpPr txBox="1"/>
            <p:nvPr/>
          </p:nvSpPr>
          <p:spPr>
            <a:xfrm>
              <a:off x="1655616" y="2914479"/>
              <a:ext cx="386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b="1" dirty="0"/>
                <a:t>M</a:t>
              </a: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62"/>
          <p:cNvSpPr txBox="1">
            <a:spLocks noGrp="1"/>
          </p:cNvSpPr>
          <p:nvPr>
            <p:ph type="title"/>
          </p:nvPr>
        </p:nvSpPr>
        <p:spPr>
          <a:xfrm>
            <a:off x="554700" y="130300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Múltiples interrupciones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97" name="Google Shape;797;p62"/>
          <p:cNvSpPr txBox="1">
            <a:spLocks noGrp="1"/>
          </p:cNvSpPr>
          <p:nvPr>
            <p:ph type="body" idx="1"/>
          </p:nvPr>
        </p:nvSpPr>
        <p:spPr>
          <a:xfrm>
            <a:off x="554700" y="1079800"/>
            <a:ext cx="11288100" cy="2031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¿Qué pasa si, durante una interrupción o una rutina de atención (</a:t>
            </a:r>
            <a:r>
              <a:rPr lang="es-ES" sz="2000" b="1" dirty="0">
                <a:latin typeface="+mn-lt"/>
              </a:rPr>
              <a:t>trap handler</a:t>
            </a:r>
            <a:r>
              <a:rPr lang="es-ES" sz="2000" dirty="0">
                <a:latin typeface="+mn-lt"/>
              </a:rPr>
              <a:t>), llega otra interrupción?</a:t>
            </a:r>
            <a:endParaRPr sz="2000" dirty="0">
              <a:latin typeface="+mn-lt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-ES" sz="2000" dirty="0">
                <a:latin typeface="+mn-lt"/>
              </a:rPr>
              <a:t>El SO se encarga de estas situaciones: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-ES" sz="2000" b="1" dirty="0">
                <a:latin typeface="+mn-lt"/>
              </a:rPr>
              <a:t>Deshabilita interrupciones</a:t>
            </a:r>
            <a:r>
              <a:rPr lang="es-ES" sz="2000" dirty="0">
                <a:latin typeface="+mn-lt"/>
              </a:rPr>
              <a:t> durante la atención a las interrupciones.</a:t>
            </a:r>
            <a:endParaRPr sz="2000" dirty="0">
              <a:latin typeface="+mn-lt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s-ES" sz="2000" dirty="0">
                <a:latin typeface="+mn-lt"/>
              </a:rPr>
              <a:t>Utiliza esquemas de protección (bloqueo) avanzados para </a:t>
            </a:r>
            <a:r>
              <a:rPr lang="es-ES" sz="2000" b="1" dirty="0">
                <a:latin typeface="+mn-lt"/>
              </a:rPr>
              <a:t>proteger</a:t>
            </a:r>
            <a:r>
              <a:rPr lang="es-ES" sz="2000" dirty="0">
                <a:latin typeface="+mn-lt"/>
              </a:rPr>
              <a:t> el acceso concurrente a </a:t>
            </a:r>
            <a:r>
              <a:rPr lang="es-ES" sz="2000" b="1" dirty="0">
                <a:latin typeface="+mn-lt"/>
              </a:rPr>
              <a:t>estructuras de datos internas</a:t>
            </a:r>
            <a:r>
              <a:rPr lang="es-ES" sz="2000" dirty="0">
                <a:latin typeface="+mn-lt"/>
              </a:rPr>
              <a:t>.</a:t>
            </a:r>
            <a:endParaRPr sz="2000" dirty="0">
              <a:latin typeface="+mn-lt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9144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9144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13038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63"/>
          <p:cNvSpPr txBox="1">
            <a:spLocks noGrp="1"/>
          </p:cNvSpPr>
          <p:nvPr>
            <p:ph type="title"/>
          </p:nvPr>
        </p:nvSpPr>
        <p:spPr>
          <a:xfrm>
            <a:off x="897600" y="57938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Para comprender todo</a:t>
            </a:r>
            <a:endParaRPr/>
          </a:p>
        </p:txBody>
      </p:sp>
      <p:sp>
        <p:nvSpPr>
          <p:cNvPr id="803" name="Google Shape;803;p63"/>
          <p:cNvSpPr txBox="1">
            <a:spLocks noGrp="1"/>
          </p:cNvSpPr>
          <p:nvPr>
            <p:ph type="body" idx="1"/>
          </p:nvPr>
        </p:nvSpPr>
        <p:spPr>
          <a:xfrm>
            <a:off x="897600" y="1079800"/>
            <a:ext cx="10945200" cy="11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200"/>
              <a:t>Ahora que ha finalizado la clase, se recomienda que vea el video </a:t>
            </a:r>
            <a:r>
              <a:rPr lang="es-ES" sz="2200" b="1"/>
              <a:t>How a Single Bit Inside Your Processor Shields Your Operating System's Integrity</a:t>
            </a:r>
            <a:r>
              <a:rPr lang="es-ES" sz="2200"/>
              <a:t> (</a:t>
            </a:r>
            <a:r>
              <a:rPr lang="es-ES" sz="2200" u="sng">
                <a:solidFill>
                  <a:schemeClr val="hlink"/>
                </a:solidFill>
                <a:hlinkClick r:id="rId3"/>
              </a:rPr>
              <a:t>link</a:t>
            </a:r>
            <a:r>
              <a:rPr lang="es-ES" sz="2200"/>
              <a:t>) para que refuerce los conceptos anteriormente explicados.</a:t>
            </a:r>
            <a:endParaRPr sz="2200"/>
          </a:p>
        </p:txBody>
      </p:sp>
      <p:pic>
        <p:nvPicPr>
          <p:cNvPr id="804" name="Google Shape;804;p63" descr="ACE your next technical interview! Get 10% off when subscribing to Neetcode Pro: https://neetcode.io/core&#10;&#10;Sponsor my work on Github: https://github.com/jdvillal&#10;&#10;In this video we learn about CPU kernel/user operational modes and how the hardware helps software (the operating system) to maintain complete control of the computer.&#10;&#10;Content:&#10;00:00 Intro&#10;00:57 CPU operational modes.&#10;02:28 Interrupts&#10;04:02 Op. Mode switching mechanism&#10;04:53 Kernel-mode &amp;&amp; User-mode&#10;07:51 Sponsor message&#10;08:34 System calls&#10;13:31 Op. Mode switching mechanism (Summary)&#10;14:14 Cooperative Operating Systems&#10;14:53 Preemptive Operating Systems&#10;16:34 Operating system abstraction&#10;17:03 Kernel-level Drivers&#10;18:37 Kernel-level Software (Rootkit)&#10;19:49 The CrowdStrike disaster&#10;20:20 Spyware concerns with Vanguard&#10;21:08 Video recommendations (for further information)&#10;21:18 Close&#10;&#10;Questions and business contact:&#10;contact.coredumped@gmail.com&#10;&#10;Join our discord server:&#10;https://discord.gg/szyQsXfzuv&#10;&#10;Follow me on twitter:&#10; https://twittter.com/coredumpped    &#10;&#10;Twitch:&#10;https://twitch.tv/coredumpped" title="How a Single Bit Inside Your Processor Shields Your Operating System's Integrity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2025" y="2330000"/>
            <a:ext cx="6908575" cy="3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1E5C"/>
              </a:buClr>
              <a:buSzPts val="3200"/>
              <a:buFont typeface="Roboto Slab"/>
              <a:buNone/>
            </a:pPr>
            <a:r>
              <a:rPr lang="es-ES"/>
              <a:t>Referencias</a:t>
            </a:r>
            <a:endParaRPr sz="3200" b="1">
              <a:solidFill>
                <a:srgbClr val="701E5C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10" name="Google Shape;810;p64"/>
          <p:cNvSpPr txBox="1">
            <a:spLocks noGrp="1"/>
          </p:cNvSpPr>
          <p:nvPr>
            <p:ph type="body" idx="1"/>
          </p:nvPr>
        </p:nvSpPr>
        <p:spPr>
          <a:xfrm>
            <a:off x="1011900" y="1058100"/>
            <a:ext cx="10515600" cy="5655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Font typeface="Roboto"/>
              <a:buChar char="●"/>
            </a:pPr>
            <a:r>
              <a:rPr lang="es-ES" sz="2200" b="1" dirty="0" err="1"/>
              <a:t>Operating</a:t>
            </a:r>
            <a:r>
              <a:rPr lang="es-ES" sz="2200" b="1" dirty="0"/>
              <a:t> </a:t>
            </a:r>
            <a:r>
              <a:rPr lang="es-ES" sz="2200" b="1" dirty="0" err="1"/>
              <a:t>Systems</a:t>
            </a:r>
            <a:r>
              <a:rPr lang="es-ES" sz="2200" b="1" dirty="0"/>
              <a:t> </a:t>
            </a:r>
            <a:r>
              <a:rPr lang="es-ES" sz="2200" b="1" dirty="0" err="1"/>
              <a:t>Three</a:t>
            </a:r>
            <a:r>
              <a:rPr lang="es-ES" sz="2200" b="1" dirty="0"/>
              <a:t> Easy </a:t>
            </a:r>
            <a:r>
              <a:rPr lang="es-ES" sz="2200" b="1" dirty="0" err="1"/>
              <a:t>Pieces</a:t>
            </a:r>
            <a:r>
              <a:rPr lang="es-ES" sz="2200" b="1" dirty="0"/>
              <a:t> </a:t>
            </a:r>
            <a:r>
              <a:rPr lang="es-ES" sz="2200" dirty="0"/>
              <a:t>(</a:t>
            </a:r>
            <a:r>
              <a:rPr lang="es-ES" sz="2200" u="sng" dirty="0" err="1">
                <a:solidFill>
                  <a:schemeClr val="hlink"/>
                </a:solidFill>
                <a:hlinkClick r:id="rId3"/>
              </a:rPr>
              <a:t>website</a:t>
            </a:r>
            <a:r>
              <a:rPr lang="es-ES" sz="2200" dirty="0"/>
              <a:t>: Capítulos </a:t>
            </a:r>
            <a:r>
              <a:rPr lang="es-ES" sz="2200" u="sng" dirty="0">
                <a:solidFill>
                  <a:schemeClr val="hlink"/>
                </a:solidFill>
                <a:hlinkClick r:id="rId4"/>
              </a:rPr>
              <a:t>1</a:t>
            </a:r>
            <a:r>
              <a:rPr lang="es-ES" sz="2200" dirty="0"/>
              <a:t> y </a:t>
            </a:r>
            <a:r>
              <a:rPr lang="es-ES" sz="2200" u="sng" dirty="0">
                <a:solidFill>
                  <a:schemeClr val="hlink"/>
                </a:solidFill>
                <a:hlinkClick r:id="rId5"/>
              </a:rPr>
              <a:t>2</a:t>
            </a:r>
            <a:r>
              <a:rPr lang="es-ES" sz="2200" dirty="0"/>
              <a:t>)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dirty="0"/>
              <a:t>Videos de </a:t>
            </a:r>
            <a:r>
              <a:rPr lang="es-ES" sz="2200" dirty="0" err="1"/>
              <a:t>youtube</a:t>
            </a:r>
            <a:r>
              <a:rPr lang="es-ES" sz="2200" dirty="0"/>
              <a:t>: Clase 1 - Introducción a los sistemas operativos (</a:t>
            </a:r>
            <a:r>
              <a:rPr lang="es-ES" sz="2200" u="sng" dirty="0">
                <a:solidFill>
                  <a:schemeClr val="hlink"/>
                </a:solidFill>
                <a:hlinkClick r:id="rId6"/>
              </a:rPr>
              <a:t>link</a:t>
            </a:r>
            <a:r>
              <a:rPr lang="es-ES" sz="2200" dirty="0"/>
              <a:t>).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dirty="0"/>
              <a:t>Página de </a:t>
            </a:r>
            <a:r>
              <a:rPr lang="es-ES" sz="2200" dirty="0" err="1"/>
              <a:t>Remzi</a:t>
            </a:r>
            <a:r>
              <a:rPr lang="es-ES" sz="2200" dirty="0"/>
              <a:t> H. </a:t>
            </a:r>
            <a:r>
              <a:rPr lang="es-ES" sz="2200" dirty="0" err="1"/>
              <a:t>Arpaci-Dusseau</a:t>
            </a:r>
            <a:r>
              <a:rPr lang="es-ES" sz="2200" dirty="0"/>
              <a:t> (</a:t>
            </a:r>
            <a:r>
              <a:rPr lang="es-ES" sz="2200" u="sng" dirty="0">
                <a:solidFill>
                  <a:schemeClr val="hlink"/>
                </a:solidFill>
                <a:hlinkClick r:id="rId7"/>
              </a:rPr>
              <a:t>link</a:t>
            </a:r>
            <a:r>
              <a:rPr lang="es-ES" sz="2200" dirty="0"/>
              <a:t>)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dirty="0" err="1"/>
              <a:t>Operating</a:t>
            </a:r>
            <a:r>
              <a:rPr lang="es-ES" sz="2200" dirty="0"/>
              <a:t> </a:t>
            </a:r>
            <a:r>
              <a:rPr lang="es-ES" sz="2200" dirty="0" err="1"/>
              <a:t>System</a:t>
            </a:r>
            <a:r>
              <a:rPr lang="es-ES" sz="2200" dirty="0"/>
              <a:t> </a:t>
            </a:r>
            <a:r>
              <a:rPr lang="es-ES" sz="2200" dirty="0" err="1"/>
              <a:t>Concepts</a:t>
            </a:r>
            <a:r>
              <a:rPr lang="es-ES" sz="2200" dirty="0"/>
              <a:t> - </a:t>
            </a:r>
            <a:r>
              <a:rPr lang="es-ES" sz="2200" dirty="0" err="1"/>
              <a:t>Tenth</a:t>
            </a:r>
            <a:r>
              <a:rPr lang="es-ES" sz="2200" dirty="0"/>
              <a:t> </a:t>
            </a:r>
            <a:r>
              <a:rPr lang="es-ES" sz="2200" dirty="0" err="1"/>
              <a:t>Edition</a:t>
            </a:r>
            <a:r>
              <a:rPr lang="es-ES" sz="2200" dirty="0"/>
              <a:t> (</a:t>
            </a:r>
            <a:r>
              <a:rPr lang="es-ES" sz="2200" u="sng" dirty="0" err="1">
                <a:solidFill>
                  <a:schemeClr val="hlink"/>
                </a:solidFill>
                <a:hlinkClick r:id="rId8"/>
              </a:rPr>
              <a:t>website</a:t>
            </a:r>
            <a:r>
              <a:rPr lang="es-ES" sz="2200" dirty="0"/>
              <a:t>)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dirty="0" err="1"/>
              <a:t>Operating</a:t>
            </a:r>
            <a:r>
              <a:rPr lang="es-ES" sz="2200" dirty="0"/>
              <a:t> </a:t>
            </a:r>
            <a:r>
              <a:rPr lang="es-ES" sz="2200" dirty="0" err="1"/>
              <a:t>Systems</a:t>
            </a:r>
            <a:r>
              <a:rPr lang="es-ES" sz="2200" dirty="0"/>
              <a:t> Notes (</a:t>
            </a:r>
            <a:r>
              <a:rPr lang="es-ES" sz="2200" u="sng" dirty="0">
                <a:solidFill>
                  <a:schemeClr val="hlink"/>
                </a:solidFill>
                <a:hlinkClick r:id="rId9"/>
              </a:rPr>
              <a:t>link</a:t>
            </a:r>
            <a:r>
              <a:rPr lang="es-ES" sz="2200" dirty="0"/>
              <a:t>)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u="sng" dirty="0">
                <a:solidFill>
                  <a:schemeClr val="hlink"/>
                </a:solidFill>
                <a:hlinkClick r:id="rId10"/>
              </a:rPr>
              <a:t>https://github.com/Aniruddha-Tapas/Operating-Systems-Notes/blob/master/1-Overview.md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u="sng" dirty="0">
                <a:solidFill>
                  <a:schemeClr val="hlink"/>
                </a:solidFill>
                <a:hlinkClick r:id="rId11"/>
              </a:rPr>
              <a:t>https://myaut.github.io/dtrace-stap-book/kernel/proc.html</a:t>
            </a:r>
            <a:r>
              <a:rPr lang="es-ES" sz="2200" dirty="0"/>
              <a:t> 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u="sng" dirty="0">
                <a:solidFill>
                  <a:schemeClr val="hlink"/>
                </a:solidFill>
                <a:hlinkClick r:id="rId12"/>
              </a:rPr>
              <a:t>https://myaut.github.io/dtrace-stap-book/index.html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u="sng" dirty="0">
                <a:solidFill>
                  <a:schemeClr val="hlink"/>
                </a:solidFill>
                <a:hlinkClick r:id="rId13"/>
              </a:rPr>
              <a:t>https://www.technologyuk.net/computing/computer-software/operating-systems/operating-system-utilities.shtml</a:t>
            </a:r>
            <a:r>
              <a:rPr lang="es-ES" sz="2200" dirty="0"/>
              <a:t> 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u="sng" dirty="0">
                <a:solidFill>
                  <a:schemeClr val="hlink"/>
                </a:solidFill>
                <a:hlinkClick r:id="rId14"/>
              </a:rPr>
              <a:t>http://www.it.uu.se/education/course/homepage/os/vt18/module-4/simple-threads/</a:t>
            </a:r>
            <a:r>
              <a:rPr lang="es-ES" sz="2200" dirty="0"/>
              <a:t> 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"/>
              <a:buChar char="●"/>
            </a:pPr>
            <a:r>
              <a:rPr lang="es-ES" sz="2200" u="sng" dirty="0">
                <a:solidFill>
                  <a:schemeClr val="hlink"/>
                </a:solidFill>
                <a:hlinkClick r:id="rId15"/>
              </a:rPr>
              <a:t>https://courses.cs.duke.edu/spring19/compsci590.1/slides/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"/>
              <a:buChar char="●"/>
            </a:pPr>
            <a:r>
              <a:rPr lang="es-ES" sz="2200" u="sng" dirty="0">
                <a:solidFill>
                  <a:schemeClr val="hlink"/>
                </a:solidFill>
                <a:hlinkClick r:id="rId16"/>
              </a:rPr>
              <a:t>https://w3.cs.jmu.edu/kirkpams/OpenCSF/Books/csf/html/index.html</a:t>
            </a:r>
            <a:r>
              <a:rPr lang="es-ES" sz="2200" dirty="0"/>
              <a:t> </a:t>
            </a:r>
            <a:endParaRPr sz="2200" dirty="0"/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s-ES" sz="2200" u="sng" dirty="0">
                <a:solidFill>
                  <a:schemeClr val="hlink"/>
                </a:solidFill>
                <a:hlinkClick r:id="rId17"/>
              </a:rPr>
              <a:t>https://github.com/cfenollosa/os-tutorial</a:t>
            </a:r>
            <a:r>
              <a:rPr lang="es-ES" sz="2200" dirty="0"/>
              <a:t> </a:t>
            </a: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2200" dirty="0"/>
              <a:t> </a:t>
            </a:r>
            <a:endParaRPr sz="2200" dirty="0"/>
          </a:p>
          <a:p>
            <a:pPr marL="45720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9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API de procesos</a:t>
            </a:r>
            <a:endParaRPr dirty="0"/>
          </a:p>
        </p:txBody>
      </p:sp>
      <p:graphicFrame>
        <p:nvGraphicFramePr>
          <p:cNvPr id="255" name="Google Shape;255;p25"/>
          <p:cNvGraphicFramePr/>
          <p:nvPr>
            <p:extLst>
              <p:ext uri="{D42A27DB-BD31-4B8C-83A1-F6EECF244321}">
                <p14:modId xmlns:p14="http://schemas.microsoft.com/office/powerpoint/2010/main" val="1399536033"/>
              </p:ext>
            </p:extLst>
          </p:nvPr>
        </p:nvGraphicFramePr>
        <p:xfrm>
          <a:off x="282678" y="1814052"/>
          <a:ext cx="5813322" cy="3169740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18262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70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2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latin typeface="+mn-lt"/>
                        </a:rPr>
                        <a:t>Función</a:t>
                      </a:r>
                      <a:endParaRPr sz="16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latin typeface="+mn-lt"/>
                        </a:rPr>
                        <a:t>Descripción</a:t>
                      </a:r>
                      <a:endParaRPr sz="1600" b="1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Crear (</a:t>
                      </a:r>
                      <a:r>
                        <a:rPr lang="es-ES" sz="1200" dirty="0" err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create</a:t>
                      </a:r>
                      <a:r>
                        <a:rPr lang="es-ES" sz="12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2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latin typeface="+mn-lt"/>
                        </a:rPr>
                        <a:t>Crea un nuevo proceso para ejecutar un programa.</a:t>
                      </a:r>
                      <a:endParaRPr sz="16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Eliminar (destroy)</a:t>
                      </a:r>
                      <a:endParaRPr sz="12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>
                          <a:latin typeface="+mn-lt"/>
                        </a:rPr>
                        <a:t>Forzar la detención de un programa en ejecución.</a:t>
                      </a:r>
                      <a:endParaRPr sz="160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Esperar (wait)</a:t>
                      </a:r>
                      <a:endParaRPr sz="12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>
                          <a:latin typeface="+mn-lt"/>
                        </a:rPr>
                        <a:t>Espera que un proceso termine su ejecución.</a:t>
                      </a:r>
                      <a:endParaRPr sz="160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4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Operaciones de control</a:t>
                      </a:r>
                      <a:endParaRPr sz="12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>
                          <a:latin typeface="+mn-lt"/>
                        </a:rPr>
                        <a:t>Ej. Suspender un proceso.</a:t>
                      </a:r>
                      <a:endParaRPr sz="160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Estado (status)</a:t>
                      </a:r>
                      <a:endParaRPr sz="12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latin typeface="+mn-lt"/>
                        </a:rPr>
                        <a:t>Información de estado del proceso.</a:t>
                      </a:r>
                      <a:endParaRPr sz="1600" dirty="0">
                        <a:latin typeface="+mn-l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8" name="Picture 2" descr="io">
            <a:extLst>
              <a:ext uri="{FF2B5EF4-FFF2-40B4-BE49-F238E27FC236}">
                <a16:creationId xmlns:a16="http://schemas.microsoft.com/office/drawing/2014/main" id="{28F920C2-F656-4C2A-8A2F-F767A73A0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724" y="3676580"/>
            <a:ext cx="5515364" cy="266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586;p51">
            <a:extLst>
              <a:ext uri="{FF2B5EF4-FFF2-40B4-BE49-F238E27FC236}">
                <a16:creationId xmlns:a16="http://schemas.microsoft.com/office/drawing/2014/main" id="{557820EB-79D6-4706-9E35-1EB5AE7C44F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9150" y="864144"/>
            <a:ext cx="3834650" cy="2660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>
            <a:spLocks noGrp="1"/>
          </p:cNvSpPr>
          <p:nvPr>
            <p:ph type="title"/>
          </p:nvPr>
        </p:nvSpPr>
        <p:spPr>
          <a:xfrm>
            <a:off x="838200" y="116604"/>
            <a:ext cx="10515600" cy="1108093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Estructuras de datos asociadas a un proceso</a:t>
            </a:r>
            <a:endParaRPr dirty="0"/>
          </a:p>
        </p:txBody>
      </p:sp>
      <p:pic>
        <p:nvPicPr>
          <p:cNvPr id="272" name="Google Shape;2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9600" y="2598650"/>
            <a:ext cx="5971550" cy="34123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7"/>
          <p:cNvSpPr txBox="1"/>
          <p:nvPr/>
        </p:nvSpPr>
        <p:spPr>
          <a:xfrm>
            <a:off x="7513100" y="2266275"/>
            <a:ext cx="4257600" cy="40791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the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registers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xv6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will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save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restore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stop and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subsequently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restart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a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process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context {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 int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eip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 int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esp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 ...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 int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edi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 int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ebp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};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the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different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states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a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process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can be in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enum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latin typeface="Courier New"/>
                <a:ea typeface="Courier New"/>
                <a:cs typeface="Courier New"/>
                <a:sym typeface="Courier New"/>
              </a:rPr>
              <a:t>proc_state</a:t>
            </a: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{ UNUSED, EMBRYO, SLEEPING, 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latin typeface="Courier New"/>
                <a:ea typeface="Courier New"/>
                <a:cs typeface="Courier New"/>
                <a:sym typeface="Courier New"/>
              </a:rPr>
              <a:t>                  RUNNABLE, RUNNING, ZOMBIE };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information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xv6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tracks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about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each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process</a:t>
            </a:r>
            <a:endParaRPr sz="11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including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its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register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context and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endParaRPr sz="11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proc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1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char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mem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                      </a:t>
            </a:r>
            <a:endParaRPr sz="11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char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kstack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                   </a:t>
            </a:r>
            <a:endParaRPr sz="11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enum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proc_state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          </a:t>
            </a:r>
            <a:endParaRPr sz="11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int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pid</a:t>
            </a: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                               </a:t>
            </a:r>
            <a:endParaRPr sz="11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...                                   </a:t>
            </a:r>
            <a:endParaRPr sz="11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-ES" sz="11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interrupt</a:t>
            </a:r>
            <a:endParaRPr sz="11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11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7617875" y="1743075"/>
            <a:ext cx="4018602" cy="600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2200" b="1" dirty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Estructura </a:t>
            </a:r>
            <a:r>
              <a:rPr lang="es-ES" sz="2200" b="1" dirty="0" err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proc</a:t>
            </a:r>
            <a:r>
              <a:rPr lang="es-ES" sz="2200" b="1" dirty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del xv6</a:t>
            </a:r>
            <a:endParaRPr sz="900" dirty="0">
              <a:solidFill>
                <a:schemeClr val="accent2"/>
              </a:solidFill>
            </a:endParaRP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AA22216C-2798-47A9-8647-53923B96B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2167"/>
            <a:ext cx="10515600" cy="5076620"/>
          </a:xfrm>
        </p:spPr>
        <p:txBody>
          <a:bodyPr/>
          <a:lstStyle/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-US" sz="2400" dirty="0">
                <a:solidFill>
                  <a:srgbClr val="000000"/>
                </a:solidFill>
              </a:rPr>
              <a:t>Process table (PT)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-US" sz="2400" dirty="0">
                <a:solidFill>
                  <a:srgbClr val="000000"/>
                </a:solidFill>
              </a:rPr>
              <a:t>Process control Block (PCB)</a:t>
            </a:r>
          </a:p>
          <a:p>
            <a:endParaRPr lang="es-CO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9"/>
          <p:cNvSpPr/>
          <p:nvPr/>
        </p:nvSpPr>
        <p:spPr>
          <a:xfrm>
            <a:off x="11347918" y="6390907"/>
            <a:ext cx="178200" cy="178200"/>
          </a:xfrm>
          <a:prstGeom prst="rect">
            <a:avLst/>
          </a:prstGeom>
          <a:solidFill>
            <a:srgbClr val="F8A02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9"/>
          <p:cNvSpPr/>
          <p:nvPr/>
        </p:nvSpPr>
        <p:spPr>
          <a:xfrm>
            <a:off x="11042181" y="6386352"/>
            <a:ext cx="178200" cy="178200"/>
          </a:xfrm>
          <a:prstGeom prst="rect">
            <a:avLst/>
          </a:prstGeom>
          <a:solidFill>
            <a:srgbClr val="8CC63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9"/>
          <p:cNvSpPr/>
          <p:nvPr/>
        </p:nvSpPr>
        <p:spPr>
          <a:xfrm>
            <a:off x="10736444" y="6390907"/>
            <a:ext cx="178200" cy="178200"/>
          </a:xfrm>
          <a:prstGeom prst="rect">
            <a:avLst/>
          </a:prstGeom>
          <a:solidFill>
            <a:srgbClr val="701E5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9"/>
          <p:cNvSpPr txBox="1">
            <a:spLocks noGrp="1"/>
          </p:cNvSpPr>
          <p:nvPr>
            <p:ph type="title"/>
          </p:nvPr>
        </p:nvSpPr>
        <p:spPr>
          <a:xfrm>
            <a:off x="459450" y="218120"/>
            <a:ext cx="8304000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Multiprogramación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92" name="Google Shape;292;p29"/>
          <p:cNvSpPr txBox="1">
            <a:spLocks noGrp="1"/>
          </p:cNvSpPr>
          <p:nvPr>
            <p:ph type="body" idx="1"/>
          </p:nvPr>
        </p:nvSpPr>
        <p:spPr>
          <a:xfrm>
            <a:off x="529618" y="1167620"/>
            <a:ext cx="11202932" cy="94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400" b="1" dirty="0">
                <a:solidFill>
                  <a:schemeClr val="accent1"/>
                </a:solidFill>
                <a:latin typeface="+mn-lt"/>
              </a:rPr>
              <a:t>¿Cómo se logra la virtualización de la CPU de modo que cada proceso crea que tiene su propia CPU?</a:t>
            </a:r>
            <a:endParaRPr sz="2400" b="1" dirty="0">
              <a:solidFill>
                <a:schemeClr val="accent1"/>
              </a:solidFill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93" name="Google Shape;2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5675" y="2794150"/>
            <a:ext cx="3680975" cy="22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0900" y="2483377"/>
            <a:ext cx="5538950" cy="311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0"/>
          <p:cNvSpPr/>
          <p:nvPr/>
        </p:nvSpPr>
        <p:spPr>
          <a:xfrm>
            <a:off x="11347918" y="6390907"/>
            <a:ext cx="178200" cy="178200"/>
          </a:xfrm>
          <a:prstGeom prst="rect">
            <a:avLst/>
          </a:prstGeom>
          <a:solidFill>
            <a:srgbClr val="F8A02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30"/>
          <p:cNvSpPr/>
          <p:nvPr/>
        </p:nvSpPr>
        <p:spPr>
          <a:xfrm>
            <a:off x="11042181" y="6386352"/>
            <a:ext cx="178200" cy="178200"/>
          </a:xfrm>
          <a:prstGeom prst="rect">
            <a:avLst/>
          </a:prstGeom>
          <a:solidFill>
            <a:srgbClr val="8CC63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30"/>
          <p:cNvSpPr/>
          <p:nvPr/>
        </p:nvSpPr>
        <p:spPr>
          <a:xfrm>
            <a:off x="10736444" y="6390907"/>
            <a:ext cx="178200" cy="178200"/>
          </a:xfrm>
          <a:prstGeom prst="rect">
            <a:avLst/>
          </a:prstGeom>
          <a:solidFill>
            <a:srgbClr val="701E5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30"/>
          <p:cNvSpPr txBox="1">
            <a:spLocks noGrp="1"/>
          </p:cNvSpPr>
          <p:nvPr>
            <p:ph type="title"/>
          </p:nvPr>
        </p:nvSpPr>
        <p:spPr>
          <a:xfrm>
            <a:off x="612251" y="96038"/>
            <a:ext cx="8608399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Multiprogramación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04" name="Google Shape;304;p30"/>
          <p:cNvGraphicFramePr/>
          <p:nvPr>
            <p:extLst>
              <p:ext uri="{D42A27DB-BD31-4B8C-83A1-F6EECF244321}">
                <p14:modId xmlns:p14="http://schemas.microsoft.com/office/powerpoint/2010/main" val="375564187"/>
              </p:ext>
            </p:extLst>
          </p:nvPr>
        </p:nvGraphicFramePr>
        <p:xfrm>
          <a:off x="2393336" y="1749041"/>
          <a:ext cx="2606613" cy="3946950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26066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60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1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Sistema Operativo</a:t>
                      </a:r>
                      <a:endParaRPr sz="21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487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2222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9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Proceso 1 (P1)</a:t>
                      </a:r>
                      <a:endParaRPr sz="19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22222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2222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2222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9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Proceso 2 (P2)</a:t>
                      </a:r>
                      <a:endParaRPr sz="19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9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Proceso 3 (P3)</a:t>
                      </a:r>
                      <a:endParaRPr sz="19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305" name="Google Shape;305;p30"/>
          <p:cNvGrpSpPr/>
          <p:nvPr/>
        </p:nvGrpSpPr>
        <p:grpSpPr>
          <a:xfrm>
            <a:off x="7524034" y="1548661"/>
            <a:ext cx="3809638" cy="1549215"/>
            <a:chOff x="5924050" y="2310700"/>
            <a:chExt cx="4444800" cy="2035763"/>
          </a:xfrm>
        </p:grpSpPr>
        <p:sp>
          <p:nvSpPr>
            <p:cNvPr id="306" name="Google Shape;306;p30"/>
            <p:cNvSpPr/>
            <p:nvPr/>
          </p:nvSpPr>
          <p:spPr>
            <a:xfrm>
              <a:off x="6138150" y="2310700"/>
              <a:ext cx="731100" cy="731100"/>
            </a:xfrm>
            <a:prstGeom prst="ellipse">
              <a:avLst/>
            </a:prstGeom>
            <a:solidFill>
              <a:srgbClr val="C9DAF8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latin typeface="Courier New"/>
                  <a:ea typeface="Courier New"/>
                  <a:cs typeface="Courier New"/>
                  <a:sym typeface="Courier New"/>
                </a:rPr>
                <a:t>P1</a:t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7224400" y="2310700"/>
              <a:ext cx="731100" cy="731100"/>
            </a:xfrm>
            <a:prstGeom prst="ellipse">
              <a:avLst/>
            </a:prstGeom>
            <a:solidFill>
              <a:srgbClr val="F4CCCC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latin typeface="Courier New"/>
                  <a:ea typeface="Courier New"/>
                  <a:cs typeface="Courier New"/>
                  <a:sym typeface="Courier New"/>
                </a:rPr>
                <a:t>P2</a:t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8310650" y="2310700"/>
              <a:ext cx="731100" cy="731100"/>
            </a:xfrm>
            <a:prstGeom prst="ellipse">
              <a:avLst/>
            </a:prstGeom>
            <a:solidFill>
              <a:srgbClr val="FFF2CC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latin typeface="Courier New"/>
                  <a:ea typeface="Courier New"/>
                  <a:cs typeface="Courier New"/>
                  <a:sym typeface="Courier New"/>
                </a:rPr>
                <a:t>P3</a:t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pic>
          <p:nvPicPr>
            <p:cNvPr id="309" name="Google Shape;309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66150" y="3279663"/>
              <a:ext cx="1066800" cy="10668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0" name="Google Shape;310;p30"/>
            <p:cNvCxnSpPr/>
            <p:nvPr/>
          </p:nvCxnSpPr>
          <p:spPr>
            <a:xfrm rot="10800000" flipH="1">
              <a:off x="5924050" y="3137325"/>
              <a:ext cx="4444800" cy="16200"/>
            </a:xfrm>
            <a:prstGeom prst="straightConnector1">
              <a:avLst/>
            </a:prstGeom>
            <a:noFill/>
            <a:ln w="28575" cap="flat" cmpd="sng">
              <a:solidFill>
                <a:srgbClr val="ED7D3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1" name="Google Shape;311;p30"/>
            <p:cNvSpPr/>
            <p:nvPr/>
          </p:nvSpPr>
          <p:spPr>
            <a:xfrm>
              <a:off x="9396900" y="2339050"/>
              <a:ext cx="707100" cy="674400"/>
            </a:xfrm>
            <a:prstGeom prst="roundRect">
              <a:avLst>
                <a:gd name="adj" fmla="val 16667"/>
              </a:avLst>
            </a:prstGeom>
            <a:solidFill>
              <a:srgbClr val="93C47D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latin typeface="Courier New"/>
                  <a:ea typeface="Courier New"/>
                  <a:cs typeface="Courier New"/>
                  <a:sym typeface="Courier New"/>
                </a:rPr>
                <a:t>SO</a:t>
              </a:r>
              <a:endParaRPr sz="1200"/>
            </a:p>
          </p:txBody>
        </p:sp>
      </p:grpSp>
      <p:grpSp>
        <p:nvGrpSpPr>
          <p:cNvPr id="312" name="Google Shape;312;p30"/>
          <p:cNvGrpSpPr/>
          <p:nvPr/>
        </p:nvGrpSpPr>
        <p:grpSpPr>
          <a:xfrm>
            <a:off x="8093175" y="4215661"/>
            <a:ext cx="2773350" cy="2292165"/>
            <a:chOff x="6873975" y="4368061"/>
            <a:chExt cx="2773350" cy="2292165"/>
          </a:xfrm>
        </p:grpSpPr>
        <p:sp>
          <p:nvSpPr>
            <p:cNvPr id="313" name="Google Shape;313;p30"/>
            <p:cNvSpPr/>
            <p:nvPr/>
          </p:nvSpPr>
          <p:spPr>
            <a:xfrm>
              <a:off x="7021739" y="4368061"/>
              <a:ext cx="626700" cy="556500"/>
            </a:xfrm>
            <a:prstGeom prst="ellipse">
              <a:avLst/>
            </a:prstGeom>
            <a:solidFill>
              <a:srgbClr val="C9DAF8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latin typeface="Courier New"/>
                  <a:ea typeface="Courier New"/>
                  <a:cs typeface="Courier New"/>
                  <a:sym typeface="Courier New"/>
                </a:rPr>
                <a:t>P1</a:t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7952764" y="4368061"/>
              <a:ext cx="626700" cy="556500"/>
            </a:xfrm>
            <a:prstGeom prst="ellipse">
              <a:avLst/>
            </a:prstGeom>
            <a:solidFill>
              <a:srgbClr val="F4CCCC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latin typeface="Courier New"/>
                  <a:ea typeface="Courier New"/>
                  <a:cs typeface="Courier New"/>
                  <a:sym typeface="Courier New"/>
                </a:rPr>
                <a:t>P2</a:t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8883789" y="4368061"/>
              <a:ext cx="626700" cy="556500"/>
            </a:xfrm>
            <a:prstGeom prst="ellipse">
              <a:avLst/>
            </a:prstGeom>
            <a:solidFill>
              <a:srgbClr val="FFF2CC"/>
            </a:solidFill>
            <a:ln w="19050" cap="flat" cmpd="sng">
              <a:solidFill>
                <a:srgbClr val="22222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latin typeface="Courier New"/>
                  <a:ea typeface="Courier New"/>
                  <a:cs typeface="Courier New"/>
                  <a:sym typeface="Courier New"/>
                </a:rPr>
                <a:t>P3</a:t>
              </a:r>
              <a:endParaRPr sz="16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pic>
          <p:nvPicPr>
            <p:cNvPr id="316" name="Google Shape;316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08938" y="5848391"/>
              <a:ext cx="914354" cy="81183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7" name="Google Shape;317;p30"/>
            <p:cNvCxnSpPr/>
            <p:nvPr/>
          </p:nvCxnSpPr>
          <p:spPr>
            <a:xfrm>
              <a:off x="6873975" y="5009525"/>
              <a:ext cx="2762400" cy="0"/>
            </a:xfrm>
            <a:prstGeom prst="straightConnector1">
              <a:avLst/>
            </a:prstGeom>
            <a:noFill/>
            <a:ln w="28575" cap="flat" cmpd="sng">
              <a:solidFill>
                <a:srgbClr val="ED7D3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8" name="Google Shape;318;p30"/>
            <p:cNvSpPr/>
            <p:nvPr/>
          </p:nvSpPr>
          <p:spPr>
            <a:xfrm>
              <a:off x="7963114" y="5138647"/>
              <a:ext cx="606000" cy="513300"/>
            </a:xfrm>
            <a:prstGeom prst="roundRect">
              <a:avLst>
                <a:gd name="adj" fmla="val 16667"/>
              </a:avLst>
            </a:prstGeom>
            <a:solidFill>
              <a:srgbClr val="93C47D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>
                  <a:latin typeface="Courier New"/>
                  <a:ea typeface="Courier New"/>
                  <a:cs typeface="Courier New"/>
                  <a:sym typeface="Courier New"/>
                </a:rPr>
                <a:t>SO</a:t>
              </a:r>
              <a:endParaRPr sz="1200"/>
            </a:p>
          </p:txBody>
        </p:sp>
        <p:cxnSp>
          <p:nvCxnSpPr>
            <p:cNvPr id="319" name="Google Shape;319;p30"/>
            <p:cNvCxnSpPr/>
            <p:nvPr/>
          </p:nvCxnSpPr>
          <p:spPr>
            <a:xfrm>
              <a:off x="6884925" y="5781050"/>
              <a:ext cx="2762400" cy="0"/>
            </a:xfrm>
            <a:prstGeom prst="straightConnector1">
              <a:avLst/>
            </a:prstGeom>
            <a:noFill/>
            <a:ln w="19050" cap="flat" cmpd="sng">
              <a:solidFill>
                <a:srgbClr val="888888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20" name="Google Shape;320;p30"/>
          <p:cNvSpPr/>
          <p:nvPr/>
        </p:nvSpPr>
        <p:spPr>
          <a:xfrm>
            <a:off x="9292800" y="3278624"/>
            <a:ext cx="374100" cy="6039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/>
          <p:nvPr/>
        </p:nvSpPr>
        <p:spPr>
          <a:xfrm>
            <a:off x="11347918" y="6390907"/>
            <a:ext cx="178200" cy="178200"/>
          </a:xfrm>
          <a:prstGeom prst="rect">
            <a:avLst/>
          </a:prstGeom>
          <a:solidFill>
            <a:srgbClr val="F8A02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1"/>
          <p:cNvSpPr/>
          <p:nvPr/>
        </p:nvSpPr>
        <p:spPr>
          <a:xfrm>
            <a:off x="11042181" y="6386352"/>
            <a:ext cx="178200" cy="178200"/>
          </a:xfrm>
          <a:prstGeom prst="rect">
            <a:avLst/>
          </a:prstGeom>
          <a:solidFill>
            <a:srgbClr val="8CC63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31"/>
          <p:cNvSpPr/>
          <p:nvPr/>
        </p:nvSpPr>
        <p:spPr>
          <a:xfrm>
            <a:off x="10736444" y="6390907"/>
            <a:ext cx="178200" cy="178200"/>
          </a:xfrm>
          <a:prstGeom prst="rect">
            <a:avLst/>
          </a:prstGeom>
          <a:solidFill>
            <a:srgbClr val="701E5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31"/>
          <p:cNvSpPr txBox="1">
            <a:spLocks noGrp="1"/>
          </p:cNvSpPr>
          <p:nvPr>
            <p:ph type="title"/>
          </p:nvPr>
        </p:nvSpPr>
        <p:spPr>
          <a:xfrm>
            <a:off x="450524" y="173713"/>
            <a:ext cx="10672426" cy="94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Multiprogramación</a:t>
            </a:r>
            <a:endParaRPr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51" name="Google Shape;351;p31"/>
          <p:cNvSpPr txBox="1">
            <a:spLocks noGrp="1"/>
          </p:cNvSpPr>
          <p:nvPr>
            <p:ph type="body" idx="1"/>
          </p:nvPr>
        </p:nvSpPr>
        <p:spPr>
          <a:xfrm>
            <a:off x="529618" y="1043188"/>
            <a:ext cx="11211858" cy="5412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s-ES" sz="2400" b="1" dirty="0">
                <a:solidFill>
                  <a:schemeClr val="accent1"/>
                </a:solidFill>
                <a:latin typeface="+mn-lt"/>
              </a:rPr>
              <a:t>Time Sharing</a:t>
            </a:r>
            <a:endParaRPr sz="24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" name="Google Shape;329;p31"/>
          <p:cNvSpPr/>
          <p:nvPr/>
        </p:nvSpPr>
        <p:spPr>
          <a:xfrm>
            <a:off x="916650" y="2356813"/>
            <a:ext cx="731100" cy="731100"/>
          </a:xfrm>
          <a:prstGeom prst="ellipse">
            <a:avLst/>
          </a:prstGeom>
          <a:solidFill>
            <a:srgbClr val="C9DAF8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0" name="Google Shape;330;p31"/>
          <p:cNvSpPr/>
          <p:nvPr/>
        </p:nvSpPr>
        <p:spPr>
          <a:xfrm>
            <a:off x="916650" y="3539938"/>
            <a:ext cx="731100" cy="731100"/>
          </a:xfrm>
          <a:prstGeom prst="ellipse">
            <a:avLst/>
          </a:prstGeom>
          <a:solidFill>
            <a:srgbClr val="F4CCCC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1" name="Google Shape;331;p31"/>
          <p:cNvSpPr/>
          <p:nvPr/>
        </p:nvSpPr>
        <p:spPr>
          <a:xfrm>
            <a:off x="916650" y="4723063"/>
            <a:ext cx="731100" cy="731100"/>
          </a:xfrm>
          <a:prstGeom prst="ellipse">
            <a:avLst/>
          </a:prstGeom>
          <a:solidFill>
            <a:srgbClr val="FFF2CC"/>
          </a:solidFill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latin typeface="Courier New"/>
                <a:ea typeface="Courier New"/>
                <a:cs typeface="Courier New"/>
                <a:sym typeface="Courier New"/>
              </a:rPr>
              <a:t>P3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32" name="Google Shape;3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6225" y="3501200"/>
            <a:ext cx="106680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2400" y="2499837"/>
            <a:ext cx="1518975" cy="1514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4" name="Google Shape;334;p31"/>
          <p:cNvCxnSpPr/>
          <p:nvPr/>
        </p:nvCxnSpPr>
        <p:spPr>
          <a:xfrm>
            <a:off x="1874275" y="3040513"/>
            <a:ext cx="939900" cy="1082400"/>
          </a:xfrm>
          <a:prstGeom prst="straightConnector1">
            <a:avLst/>
          </a:prstGeom>
          <a:noFill/>
          <a:ln w="28575" cap="flat" cmpd="sng">
            <a:solidFill>
              <a:srgbClr val="888888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35" name="Google Shape;335;p31"/>
          <p:cNvCxnSpPr/>
          <p:nvPr/>
        </p:nvCxnSpPr>
        <p:spPr>
          <a:xfrm>
            <a:off x="2822400" y="4093213"/>
            <a:ext cx="181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6" name="Google Shape;336;p31"/>
          <p:cNvSpPr/>
          <p:nvPr/>
        </p:nvSpPr>
        <p:spPr>
          <a:xfrm>
            <a:off x="2490203" y="3588625"/>
            <a:ext cx="258350" cy="891975"/>
          </a:xfrm>
          <a:custGeom>
            <a:avLst/>
            <a:gdLst/>
            <a:ahLst/>
            <a:cxnLst/>
            <a:rect l="l" t="t" r="r" b="b"/>
            <a:pathLst>
              <a:path w="10334" h="35679" extrusionOk="0">
                <a:moveTo>
                  <a:pt x="10334" y="0"/>
                </a:moveTo>
                <a:cubicBezTo>
                  <a:pt x="8872" y="1852"/>
                  <a:pt x="3120" y="7116"/>
                  <a:pt x="1560" y="11113"/>
                </a:cubicBezTo>
                <a:cubicBezTo>
                  <a:pt x="0" y="15110"/>
                  <a:pt x="-487" y="19887"/>
                  <a:pt x="975" y="23981"/>
                </a:cubicBezTo>
                <a:cubicBezTo>
                  <a:pt x="2437" y="28075"/>
                  <a:pt x="8774" y="33729"/>
                  <a:pt x="10334" y="35679"/>
                </a:cubicBezTo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sp>
      <p:graphicFrame>
        <p:nvGraphicFramePr>
          <p:cNvPr id="337" name="Google Shape;337;p31"/>
          <p:cNvGraphicFramePr/>
          <p:nvPr/>
        </p:nvGraphicFramePr>
        <p:xfrm>
          <a:off x="7732425" y="3652838"/>
          <a:ext cx="3630750" cy="856225"/>
        </p:xfrm>
        <a:graphic>
          <a:graphicData uri="http://schemas.openxmlformats.org/drawingml/2006/table">
            <a:tbl>
              <a:tblPr>
                <a:noFill/>
                <a:tableStyleId>{3A39004B-9025-4134-980C-2776F01560DB}</a:tableStyleId>
              </a:tblPr>
              <a:tblGrid>
                <a:gridCol w="605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51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56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P1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P2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P3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P1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P2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7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</a:t>
                      </a:r>
                      <a:endParaRPr sz="17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338" name="Google Shape;338;p31"/>
          <p:cNvCxnSpPr/>
          <p:nvPr/>
        </p:nvCxnSpPr>
        <p:spPr>
          <a:xfrm>
            <a:off x="7729650" y="3402200"/>
            <a:ext cx="4005300" cy="1117500"/>
          </a:xfrm>
          <a:prstGeom prst="bentConnector3">
            <a:avLst>
              <a:gd name="adj1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339" name="Google Shape;339;p31"/>
          <p:cNvSpPr txBox="1"/>
          <p:nvPr/>
        </p:nvSpPr>
        <p:spPr>
          <a:xfrm>
            <a:off x="6856900" y="3773013"/>
            <a:ext cx="760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b="1"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endParaRPr sz="22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0" name="Google Shape;340;p31"/>
          <p:cNvSpPr txBox="1"/>
          <p:nvPr/>
        </p:nvSpPr>
        <p:spPr>
          <a:xfrm>
            <a:off x="11220375" y="4568000"/>
            <a:ext cx="760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1" name="Google Shape;341;p31"/>
          <p:cNvSpPr/>
          <p:nvPr/>
        </p:nvSpPr>
        <p:spPr>
          <a:xfrm>
            <a:off x="8181525" y="3238674"/>
            <a:ext cx="394800" cy="380650"/>
          </a:xfrm>
          <a:custGeom>
            <a:avLst/>
            <a:gdLst/>
            <a:ahLst/>
            <a:cxnLst/>
            <a:rect l="l" t="t" r="r" b="b"/>
            <a:pathLst>
              <a:path w="15792" h="15226" extrusionOk="0">
                <a:moveTo>
                  <a:pt x="0" y="15226"/>
                </a:moveTo>
                <a:cubicBezTo>
                  <a:pt x="488" y="13081"/>
                  <a:pt x="975" y="4698"/>
                  <a:pt x="2925" y="2358"/>
                </a:cubicBezTo>
                <a:cubicBezTo>
                  <a:pt x="4875" y="18"/>
                  <a:pt x="9554" y="-859"/>
                  <a:pt x="11698" y="1188"/>
                </a:cubicBezTo>
                <a:cubicBezTo>
                  <a:pt x="13843" y="3235"/>
                  <a:pt x="15110" y="12399"/>
                  <a:pt x="15792" y="14641"/>
                </a:cubicBezTo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342" name="Google Shape;342;p31"/>
          <p:cNvSpPr/>
          <p:nvPr/>
        </p:nvSpPr>
        <p:spPr>
          <a:xfrm>
            <a:off x="8763450" y="3228399"/>
            <a:ext cx="394800" cy="380650"/>
          </a:xfrm>
          <a:custGeom>
            <a:avLst/>
            <a:gdLst/>
            <a:ahLst/>
            <a:cxnLst/>
            <a:rect l="l" t="t" r="r" b="b"/>
            <a:pathLst>
              <a:path w="15792" h="15226" extrusionOk="0">
                <a:moveTo>
                  <a:pt x="0" y="15226"/>
                </a:moveTo>
                <a:cubicBezTo>
                  <a:pt x="488" y="13081"/>
                  <a:pt x="975" y="4698"/>
                  <a:pt x="2925" y="2358"/>
                </a:cubicBezTo>
                <a:cubicBezTo>
                  <a:pt x="4875" y="18"/>
                  <a:pt x="9554" y="-859"/>
                  <a:pt x="11698" y="1188"/>
                </a:cubicBezTo>
                <a:cubicBezTo>
                  <a:pt x="13843" y="3235"/>
                  <a:pt x="15110" y="12399"/>
                  <a:pt x="15792" y="14641"/>
                </a:cubicBezTo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343" name="Google Shape;343;p31"/>
          <p:cNvSpPr/>
          <p:nvPr/>
        </p:nvSpPr>
        <p:spPr>
          <a:xfrm>
            <a:off x="9345375" y="3218924"/>
            <a:ext cx="394800" cy="380650"/>
          </a:xfrm>
          <a:custGeom>
            <a:avLst/>
            <a:gdLst/>
            <a:ahLst/>
            <a:cxnLst/>
            <a:rect l="l" t="t" r="r" b="b"/>
            <a:pathLst>
              <a:path w="15792" h="15226" extrusionOk="0">
                <a:moveTo>
                  <a:pt x="0" y="15226"/>
                </a:moveTo>
                <a:cubicBezTo>
                  <a:pt x="488" y="13081"/>
                  <a:pt x="975" y="4698"/>
                  <a:pt x="2925" y="2358"/>
                </a:cubicBezTo>
                <a:cubicBezTo>
                  <a:pt x="4875" y="18"/>
                  <a:pt x="9554" y="-859"/>
                  <a:pt x="11698" y="1188"/>
                </a:cubicBezTo>
                <a:cubicBezTo>
                  <a:pt x="13843" y="3235"/>
                  <a:pt x="15110" y="12399"/>
                  <a:pt x="15792" y="14641"/>
                </a:cubicBezTo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344" name="Google Shape;344;p31"/>
          <p:cNvSpPr/>
          <p:nvPr/>
        </p:nvSpPr>
        <p:spPr>
          <a:xfrm>
            <a:off x="9963850" y="3207974"/>
            <a:ext cx="394800" cy="380650"/>
          </a:xfrm>
          <a:custGeom>
            <a:avLst/>
            <a:gdLst/>
            <a:ahLst/>
            <a:cxnLst/>
            <a:rect l="l" t="t" r="r" b="b"/>
            <a:pathLst>
              <a:path w="15792" h="15226" extrusionOk="0">
                <a:moveTo>
                  <a:pt x="0" y="15226"/>
                </a:moveTo>
                <a:cubicBezTo>
                  <a:pt x="488" y="13081"/>
                  <a:pt x="975" y="4698"/>
                  <a:pt x="2925" y="2358"/>
                </a:cubicBezTo>
                <a:cubicBezTo>
                  <a:pt x="4875" y="18"/>
                  <a:pt x="9554" y="-859"/>
                  <a:pt x="11698" y="1188"/>
                </a:cubicBezTo>
                <a:cubicBezTo>
                  <a:pt x="13843" y="3235"/>
                  <a:pt x="15110" y="12399"/>
                  <a:pt x="15792" y="14641"/>
                </a:cubicBezTo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345" name="Google Shape;345;p31"/>
          <p:cNvSpPr txBox="1"/>
          <p:nvPr/>
        </p:nvSpPr>
        <p:spPr>
          <a:xfrm>
            <a:off x="8120150" y="2909325"/>
            <a:ext cx="554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CS</a:t>
            </a:r>
            <a:endParaRPr sz="1600">
              <a:solidFill>
                <a:schemeClr val="accen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6" name="Google Shape;346;p31"/>
          <p:cNvSpPr txBox="1"/>
          <p:nvPr/>
        </p:nvSpPr>
        <p:spPr>
          <a:xfrm>
            <a:off x="8701700" y="2887975"/>
            <a:ext cx="554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CS</a:t>
            </a:r>
            <a:endParaRPr sz="1600">
              <a:solidFill>
                <a:schemeClr val="accen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7" name="Google Shape;347;p31"/>
          <p:cNvSpPr txBox="1"/>
          <p:nvPr/>
        </p:nvSpPr>
        <p:spPr>
          <a:xfrm>
            <a:off x="9265725" y="2887975"/>
            <a:ext cx="554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CS</a:t>
            </a:r>
            <a:endParaRPr sz="1600">
              <a:solidFill>
                <a:schemeClr val="accen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8" name="Google Shape;348;p31"/>
          <p:cNvSpPr txBox="1"/>
          <p:nvPr/>
        </p:nvSpPr>
        <p:spPr>
          <a:xfrm>
            <a:off x="9860475" y="2865450"/>
            <a:ext cx="554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CS</a:t>
            </a:r>
            <a:endParaRPr sz="1600">
              <a:solidFill>
                <a:schemeClr val="accen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9" name="Google Shape;349;p31"/>
          <p:cNvSpPr txBox="1"/>
          <p:nvPr/>
        </p:nvSpPr>
        <p:spPr>
          <a:xfrm>
            <a:off x="1990925" y="3799500"/>
            <a:ext cx="554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CS</a:t>
            </a:r>
            <a:endParaRPr sz="1600" b="1">
              <a:solidFill>
                <a:schemeClr val="accen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0" name="Google Shape;350;p31"/>
          <p:cNvSpPr txBox="1"/>
          <p:nvPr/>
        </p:nvSpPr>
        <p:spPr>
          <a:xfrm flipH="1">
            <a:off x="2897549" y="2129000"/>
            <a:ext cx="1429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solidFill>
                  <a:srgbClr val="0B6937"/>
                </a:solidFill>
                <a:latin typeface="Courier New"/>
                <a:ea typeface="Courier New"/>
                <a:cs typeface="Courier New"/>
                <a:sym typeface="Courier New"/>
              </a:rPr>
              <a:t>Scheduler</a:t>
            </a:r>
            <a:endParaRPr sz="1800" b="1" dirty="0">
              <a:solidFill>
                <a:srgbClr val="0B69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</TotalTime>
  <Words>2917</Words>
  <Application>Microsoft Office PowerPoint</Application>
  <PresentationFormat>Panorámica</PresentationFormat>
  <Paragraphs>889</Paragraphs>
  <Slides>44</Slides>
  <Notes>44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44</vt:i4>
      </vt:variant>
    </vt:vector>
  </HeadingPairs>
  <TitlesOfParts>
    <vt:vector size="52" baseType="lpstr">
      <vt:lpstr>Roboto</vt:lpstr>
      <vt:lpstr>Roboto Slab</vt:lpstr>
      <vt:lpstr>Courier New</vt:lpstr>
      <vt:lpstr>Arial</vt:lpstr>
      <vt:lpstr>Calibri</vt:lpstr>
      <vt:lpstr>Calibri Light</vt:lpstr>
      <vt:lpstr>Times New Roman</vt:lpstr>
      <vt:lpstr>Tema de Office</vt:lpstr>
      <vt:lpstr>Apuntes clase 4</vt:lpstr>
      <vt:lpstr>Presentación de PowerPoint</vt:lpstr>
      <vt:lpstr>Programa .vs. Proceso</vt:lpstr>
      <vt:lpstr>El proceso como abstracción</vt:lpstr>
      <vt:lpstr>API de procesos</vt:lpstr>
      <vt:lpstr>Estructuras de datos asociadas a un proceso</vt:lpstr>
      <vt:lpstr>Multiprogramación</vt:lpstr>
      <vt:lpstr>Multiprogramación</vt:lpstr>
      <vt:lpstr>Multiprogramación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 - Protocolo</vt:lpstr>
      <vt:lpstr>Ejecución directa limitada (EDL) - Protocolo</vt:lpstr>
      <vt:lpstr>Ejecución directa limitada (EDL) - Protocolo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Ejecución directa limitada (EDL)</vt:lpstr>
      <vt:lpstr>Interrupción y varios procesos</vt:lpstr>
      <vt:lpstr>Cambio de contexto</vt:lpstr>
      <vt:lpstr>Cambio de contexto</vt:lpstr>
      <vt:lpstr>Cambio de contexto</vt:lpstr>
      <vt:lpstr>Ejecución directa limitada (timer)</vt:lpstr>
      <vt:lpstr>Ejecución directa limitada (timer)</vt:lpstr>
      <vt:lpstr>Múltiples interrupciones</vt:lpstr>
      <vt:lpstr>Múltiples interrupciones</vt:lpstr>
      <vt:lpstr>Para comprender todo</vt:lpstr>
      <vt:lpstr>Referencias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Curso Sistemas Operativos</dc:title>
  <cp:lastModifiedBy>Henry Arcila</cp:lastModifiedBy>
  <cp:revision>10</cp:revision>
  <dcterms:modified xsi:type="dcterms:W3CDTF">2026-02-19T03:14:41Z</dcterms:modified>
</cp:coreProperties>
</file>